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64" r:id="rId2"/>
    <p:sldId id="369" r:id="rId3"/>
    <p:sldId id="373" r:id="rId4"/>
    <p:sldId id="372" r:id="rId5"/>
    <p:sldId id="382" r:id="rId6"/>
    <p:sldId id="383" r:id="rId7"/>
    <p:sldId id="353" r:id="rId8"/>
    <p:sldId id="366" r:id="rId9"/>
    <p:sldId id="378" r:id="rId10"/>
    <p:sldId id="368" r:id="rId11"/>
    <p:sldId id="367" r:id="rId12"/>
    <p:sldId id="381" r:id="rId13"/>
    <p:sldId id="386" r:id="rId14"/>
    <p:sldId id="387" r:id="rId15"/>
    <p:sldId id="390" r:id="rId16"/>
    <p:sldId id="395" r:id="rId17"/>
    <p:sldId id="394" r:id="rId18"/>
    <p:sldId id="393" r:id="rId19"/>
    <p:sldId id="389" r:id="rId20"/>
    <p:sldId id="377" r:id="rId21"/>
    <p:sldId id="371" r:id="rId22"/>
    <p:sldId id="356" r:id="rId23"/>
    <p:sldId id="359" r:id="rId24"/>
    <p:sldId id="397" r:id="rId25"/>
    <p:sldId id="355" r:id="rId26"/>
    <p:sldId id="358" r:id="rId27"/>
    <p:sldId id="379" r:id="rId28"/>
    <p:sldId id="380" r:id="rId29"/>
    <p:sldId id="370"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griffee"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2" autoAdjust="0"/>
    <p:restoredTop sz="96433" autoAdjust="0"/>
  </p:normalViewPr>
  <p:slideViewPr>
    <p:cSldViewPr>
      <p:cViewPr varScale="1">
        <p:scale>
          <a:sx n="112" d="100"/>
          <a:sy n="112" d="100"/>
        </p:scale>
        <p:origin x="228"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2832" y="108"/>
      </p:cViewPr>
      <p:guideLst>
        <p:guide orient="horz" pos="2928"/>
        <p:guide pos="2208"/>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388"/>
          </a:xfrm>
          <a:prstGeom prst="rect">
            <a:avLst/>
          </a:prstGeom>
        </p:spPr>
        <p:txBody>
          <a:bodyPr vert="horz" lIns="95666" tIns="47833" rIns="95666" bIns="47833" rtlCol="0"/>
          <a:lstStyle>
            <a:lvl1pPr algn="l">
              <a:defRPr sz="1200"/>
            </a:lvl1pPr>
          </a:lstStyle>
          <a:p>
            <a:endParaRPr lang="en-US" dirty="0"/>
          </a:p>
        </p:txBody>
      </p:sp>
      <p:sp>
        <p:nvSpPr>
          <p:cNvPr id="3" name="Date Placeholder 2"/>
          <p:cNvSpPr>
            <a:spLocks noGrp="1"/>
          </p:cNvSpPr>
          <p:nvPr>
            <p:ph type="dt" sz="quarter" idx="1"/>
          </p:nvPr>
        </p:nvSpPr>
        <p:spPr>
          <a:xfrm>
            <a:off x="4143586" y="1"/>
            <a:ext cx="3169920" cy="480388"/>
          </a:xfrm>
          <a:prstGeom prst="rect">
            <a:avLst/>
          </a:prstGeom>
        </p:spPr>
        <p:txBody>
          <a:bodyPr vert="horz" lIns="95666" tIns="47833" rIns="95666" bIns="47833" rtlCol="0"/>
          <a:lstStyle>
            <a:lvl1pPr algn="r">
              <a:defRPr sz="1200"/>
            </a:lvl1pPr>
          </a:lstStyle>
          <a:p>
            <a:fld id="{4B916AB6-937F-4111-A927-777CC0CF99CC}" type="datetimeFigureOut">
              <a:rPr lang="en-US" smtClean="0"/>
              <a:pPr/>
              <a:t>10/9/2015</a:t>
            </a:fld>
            <a:endParaRPr lang="en-US" dirty="0"/>
          </a:p>
        </p:txBody>
      </p:sp>
      <p:sp>
        <p:nvSpPr>
          <p:cNvPr id="4" name="Footer Placeholder 3"/>
          <p:cNvSpPr>
            <a:spLocks noGrp="1"/>
          </p:cNvSpPr>
          <p:nvPr>
            <p:ph type="ftr" sz="quarter" idx="2"/>
          </p:nvPr>
        </p:nvSpPr>
        <p:spPr>
          <a:xfrm>
            <a:off x="0" y="9119174"/>
            <a:ext cx="3169920" cy="480388"/>
          </a:xfrm>
          <a:prstGeom prst="rect">
            <a:avLst/>
          </a:prstGeom>
        </p:spPr>
        <p:txBody>
          <a:bodyPr vert="horz" lIns="95666" tIns="47833" rIns="95666" bIns="4783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6" y="9119174"/>
            <a:ext cx="3169920" cy="480388"/>
          </a:xfrm>
          <a:prstGeom prst="rect">
            <a:avLst/>
          </a:prstGeom>
        </p:spPr>
        <p:txBody>
          <a:bodyPr vert="horz" lIns="95666" tIns="47833" rIns="95666" bIns="47833" rtlCol="0" anchor="b"/>
          <a:lstStyle>
            <a:lvl1pPr algn="r">
              <a:defRPr sz="1200"/>
            </a:lvl1pPr>
          </a:lstStyle>
          <a:p>
            <a:fld id="{E9B39D2A-BF0D-444B-BD4A-808419B8F293}" type="slidenum">
              <a:rPr lang="en-US" smtClean="0"/>
              <a:pPr/>
              <a:t>‹#›</a:t>
            </a:fld>
            <a:endParaRPr lang="en-US" dirty="0"/>
          </a:p>
        </p:txBody>
      </p:sp>
    </p:spTree>
    <p:extLst>
      <p:ext uri="{BB962C8B-B14F-4D97-AF65-F5344CB8AC3E}">
        <p14:creationId xmlns:p14="http://schemas.microsoft.com/office/powerpoint/2010/main" val="1277649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5666" tIns="47833" rIns="95666" bIns="47833" rtlCol="0"/>
          <a:lstStyle>
            <a:lvl1pPr algn="l">
              <a:defRPr sz="1200"/>
            </a:lvl1pPr>
          </a:lstStyle>
          <a:p>
            <a:endParaRPr lang="en-US" dirty="0"/>
          </a:p>
        </p:txBody>
      </p:sp>
      <p:sp>
        <p:nvSpPr>
          <p:cNvPr id="3" name="Date Placeholder 2"/>
          <p:cNvSpPr>
            <a:spLocks noGrp="1"/>
          </p:cNvSpPr>
          <p:nvPr>
            <p:ph type="dt" idx="1"/>
          </p:nvPr>
        </p:nvSpPr>
        <p:spPr>
          <a:xfrm>
            <a:off x="4143586" y="1"/>
            <a:ext cx="3169920" cy="480060"/>
          </a:xfrm>
          <a:prstGeom prst="rect">
            <a:avLst/>
          </a:prstGeom>
        </p:spPr>
        <p:txBody>
          <a:bodyPr vert="horz" lIns="95666" tIns="47833" rIns="95666" bIns="47833" rtlCol="0"/>
          <a:lstStyle>
            <a:lvl1pPr algn="r">
              <a:defRPr sz="1200"/>
            </a:lvl1pPr>
          </a:lstStyle>
          <a:p>
            <a:fld id="{A9629A97-7816-4E13-815C-F55F51C23702}" type="datetimeFigureOut">
              <a:rPr lang="en-US" smtClean="0"/>
              <a:pPr/>
              <a:t>10/9/2015</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666" tIns="47833" rIns="95666" bIns="47833"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5666" tIns="47833" rIns="95666" bIns="478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666" tIns="47833" rIns="95666" bIns="4783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6" y="9119474"/>
            <a:ext cx="3169920" cy="480060"/>
          </a:xfrm>
          <a:prstGeom prst="rect">
            <a:avLst/>
          </a:prstGeom>
        </p:spPr>
        <p:txBody>
          <a:bodyPr vert="horz" lIns="95666" tIns="47833" rIns="95666" bIns="47833" rtlCol="0" anchor="b"/>
          <a:lstStyle>
            <a:lvl1pPr algn="r">
              <a:defRPr sz="1200"/>
            </a:lvl1pPr>
          </a:lstStyle>
          <a:p>
            <a:fld id="{B6B13AE2-D634-497F-8AEE-F136ED92B783}" type="slidenum">
              <a:rPr lang="en-US" smtClean="0"/>
              <a:pPr/>
              <a:t>‹#›</a:t>
            </a:fld>
            <a:endParaRPr lang="en-US" dirty="0"/>
          </a:p>
        </p:txBody>
      </p:sp>
    </p:spTree>
    <p:extLst>
      <p:ext uri="{BB962C8B-B14F-4D97-AF65-F5344CB8AC3E}">
        <p14:creationId xmlns:p14="http://schemas.microsoft.com/office/powerpoint/2010/main" val="214467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88913"/>
            <a:ext cx="6296025" cy="4721225"/>
          </a:xfrm>
        </p:spPr>
      </p:sp>
      <p:sp>
        <p:nvSpPr>
          <p:cNvPr id="3" name="Notes Placeholder 2"/>
          <p:cNvSpPr>
            <a:spLocks noGrp="1"/>
          </p:cNvSpPr>
          <p:nvPr>
            <p:ph type="body" idx="1"/>
          </p:nvPr>
        </p:nvSpPr>
        <p:spPr>
          <a:xfrm>
            <a:off x="318052" y="5194092"/>
            <a:ext cx="6679096" cy="3777521"/>
          </a:xfrm>
        </p:spPr>
        <p:txBody>
          <a:bodyPr>
            <a:normAutofit/>
          </a:bodyPr>
          <a:lstStyle/>
          <a:p>
            <a:r>
              <a:rPr lang="en-US" dirty="0" smtClean="0">
                <a:latin typeface="Arial" pitchFamily="34" charset="0"/>
                <a:cs typeface="Arial" pitchFamily="34" charset="0"/>
              </a:rPr>
              <a:t>Good Morning/Afternoon,</a:t>
            </a:r>
            <a:r>
              <a:rPr lang="en-US" baseline="0" dirty="0" smtClean="0">
                <a:latin typeface="Arial" pitchFamily="34" charset="0"/>
                <a:cs typeface="Arial" pitchFamily="34" charset="0"/>
              </a:rPr>
              <a:t> my name is ___________________________ and I work in _____________________ as a/the____________________________.  </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During this block of instruction, I will provide detailed information on the DA Form 2166-9 series, which includes the NCOER Support Form and the three grade plate NCOERs.  I will cover the key form changes, as well as provide clarification for the definitions  and descriptions for the leader attributes and competencies and Rater and Senior </a:t>
            </a:r>
            <a:r>
              <a:rPr lang="en-US" dirty="0" smtClean="0">
                <a:latin typeface="Arial" pitchFamily="34" charset="0"/>
                <a:cs typeface="Arial" pitchFamily="34" charset="0"/>
              </a:rPr>
              <a:t>R</a:t>
            </a:r>
            <a:r>
              <a:rPr lang="en-US" baseline="0" dirty="0" smtClean="0">
                <a:latin typeface="Arial" pitchFamily="34" charset="0"/>
                <a:cs typeface="Arial" pitchFamily="34" charset="0"/>
              </a:rPr>
              <a:t>ater box scale.  If you have questions during the brief, please feel free to ask them.</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NEXT SLIDE</a:t>
            </a:r>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1</a:t>
            </a:fld>
            <a:endParaRPr lang="en-US" dirty="0"/>
          </a:p>
        </p:txBody>
      </p:sp>
    </p:spTree>
    <p:extLst>
      <p:ext uri="{BB962C8B-B14F-4D97-AF65-F5344CB8AC3E}">
        <p14:creationId xmlns:p14="http://schemas.microsoft.com/office/powerpoint/2010/main" val="3575535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509588" y="188913"/>
            <a:ext cx="6296025" cy="4721225"/>
          </a:xfrm>
          <a:noFill/>
          <a:ln>
            <a:solidFill>
              <a:srgbClr val="000000"/>
            </a:solidFill>
            <a:miter lim="800000"/>
            <a:headEnd/>
            <a:tailEnd/>
          </a:ln>
        </p:spPr>
      </p:sp>
      <p:sp>
        <p:nvSpPr>
          <p:cNvPr id="44035" name="Notes Placeholder 2"/>
          <p:cNvSpPr>
            <a:spLocks noGrp="1"/>
          </p:cNvSpPr>
          <p:nvPr>
            <p:ph type="body" idx="1"/>
          </p:nvPr>
        </p:nvSpPr>
        <p:spPr bwMode="auto">
          <a:xfrm>
            <a:off x="318052" y="5194092"/>
            <a:ext cx="6679096" cy="3777521"/>
          </a:xfrm>
          <a:noFill/>
        </p:spPr>
        <p:txBody>
          <a:bodyPr wrap="square" numCol="1" anchor="t" anchorCtr="0" compatLnSpc="1">
            <a:prstTxWarp prst="textNoShape">
              <a:avLst/>
            </a:prstTxWarp>
            <a:normAutofit fontScale="92500" lnSpcReduction="20000"/>
          </a:bodyPr>
          <a:lstStyle/>
          <a:p>
            <a:pPr eaLnBrk="1" hangingPunct="1">
              <a:spcBef>
                <a:spcPct val="0"/>
              </a:spcBef>
            </a:pPr>
            <a:r>
              <a:rPr lang="en-US" dirty="0" smtClean="0">
                <a:latin typeface="Arial" pitchFamily="34" charset="0"/>
                <a:cs typeface="Arial" pitchFamily="34" charset="0"/>
              </a:rPr>
              <a:t>The duty description</a:t>
            </a:r>
            <a:r>
              <a:rPr lang="en-US" baseline="0" dirty="0" smtClean="0">
                <a:latin typeface="Arial" pitchFamily="34" charset="0"/>
                <a:cs typeface="Arial" pitchFamily="34" charset="0"/>
              </a:rPr>
              <a:t> is comprised of five sections in Part III:</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The first section, Part III, block a, is the principal duty title. </a:t>
            </a:r>
            <a:r>
              <a:rPr lang="en-US" dirty="0" smtClean="0">
                <a:latin typeface="Arial" pitchFamily="34" charset="0"/>
                <a:cs typeface="Arial" pitchFamily="34" charset="0"/>
              </a:rPr>
              <a:t> The duty title will parallel the duty title shown on the NCOER Support Form.</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The next section, Part III, block b, is the duty MOSC.  The d</a:t>
            </a:r>
            <a:r>
              <a:rPr lang="en-US" dirty="0" smtClean="0">
                <a:latin typeface="Arial" pitchFamily="34" charset="0"/>
                <a:cs typeface="Arial" pitchFamily="34" charset="0"/>
              </a:rPr>
              <a:t>uty military occupational specialty code (MOSC) (at least five characters but no more than nine) that coincides with the duty title will be entered.  In cases where the rated NCO is filling an officer position, enter the enlisted MOSC that best matches the officer position.</a:t>
            </a:r>
            <a:endParaRPr lang="en-US" baseline="0" dirty="0" smtClean="0">
              <a:latin typeface="Arial" pitchFamily="34" charset="0"/>
              <a:cs typeface="Arial" pitchFamily="34" charset="0"/>
            </a:endParaRP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The third section, Part III, block c, is a description of the daily duties and scope – the user will e</a:t>
            </a:r>
            <a:r>
              <a:rPr lang="en-US" dirty="0" smtClean="0">
                <a:latin typeface="Arial" pitchFamily="34" charset="0"/>
                <a:cs typeface="Arial" pitchFamily="34" charset="0"/>
              </a:rPr>
              <a:t>nter the most important routine duties and responsibilities.  Unless changes occurred during the rating period, the duty description on the NCOER should be the same as the one on the NCOER Support Form.  (Note:  Written in a series of phrases, starting with action words, separated by semicolons, and ending in a period.  Use present tense.)</a:t>
            </a:r>
            <a:endParaRPr lang="en-US" baseline="0" dirty="0" smtClean="0">
              <a:latin typeface="Arial" pitchFamily="34" charset="0"/>
              <a:cs typeface="Arial" pitchFamily="34" charset="0"/>
            </a:endParaRPr>
          </a:p>
          <a:p>
            <a:pPr eaLnBrk="1" hangingPunct="1">
              <a:spcBef>
                <a:spcPct val="0"/>
              </a:spcBef>
            </a:pPr>
            <a:endParaRPr lang="en-US" baseline="0" dirty="0" smtClean="0">
              <a:latin typeface="Arial" pitchFamily="34" charset="0"/>
              <a:cs typeface="Arial" pitchFamily="34" charset="0"/>
            </a:endParaRPr>
          </a:p>
          <a:p>
            <a:pPr eaLnBrk="1" hangingPunct="1">
              <a:spcBef>
                <a:spcPct val="0"/>
              </a:spcBef>
            </a:pPr>
            <a:r>
              <a:rPr lang="en-US" baseline="0" dirty="0" smtClean="0">
                <a:latin typeface="Arial" pitchFamily="34" charset="0"/>
                <a:cs typeface="Arial" pitchFamily="34" charset="0"/>
              </a:rPr>
              <a:t>The fourth section, Part III, block d, areas of special emphasis, is a list of tasks or duties that required top priority during the rating period such as SRP, UPL, or Master Resiliency.  (Note:  Separated by semicolons and ending in a period.)   </a:t>
            </a:r>
          </a:p>
          <a:p>
            <a:pPr eaLnBrk="1" hangingPunct="1">
              <a:spcBef>
                <a:spcPct val="0"/>
              </a:spcBef>
            </a:pPr>
            <a:endParaRPr lang="en-US" baseline="0" dirty="0" smtClean="0">
              <a:latin typeface="Arial" pitchFamily="34" charset="0"/>
              <a:cs typeface="Arial" pitchFamily="34" charset="0"/>
            </a:endParaRPr>
          </a:p>
          <a:p>
            <a:pPr eaLnBrk="1" hangingPunct="1">
              <a:spcBef>
                <a:spcPct val="0"/>
              </a:spcBef>
            </a:pPr>
            <a:r>
              <a:rPr lang="en-US" baseline="0" dirty="0" smtClean="0">
                <a:latin typeface="Arial" pitchFamily="34" charset="0"/>
                <a:cs typeface="Arial" pitchFamily="34" charset="0"/>
              </a:rPr>
              <a:t>The last section, Part III, block e, is the list of appointed duties.  These are </a:t>
            </a:r>
            <a:r>
              <a:rPr lang="en-US" dirty="0" smtClean="0">
                <a:latin typeface="Arial" pitchFamily="34" charset="0"/>
                <a:cs typeface="Arial" pitchFamily="34" charset="0"/>
              </a:rPr>
              <a:t>duties appointed to the NCO not normally included in the duty description.  (Note:  Separated by semicolons and ending in a period.)</a:t>
            </a:r>
            <a:endParaRPr lang="en-US" baseline="0" dirty="0" smtClean="0">
              <a:latin typeface="Arial" pitchFamily="34" charset="0"/>
              <a:cs typeface="Arial" pitchFamily="34" charset="0"/>
            </a:endParaRPr>
          </a:p>
          <a:p>
            <a:pPr eaLnBrk="1" hangingPunct="1">
              <a:spcBef>
                <a:spcPct val="0"/>
              </a:spcBef>
            </a:pPr>
            <a:endParaRPr lang="en-US" baseline="0" dirty="0" smtClean="0">
              <a:latin typeface="Arial" pitchFamily="34" charset="0"/>
              <a:cs typeface="Arial" pitchFamily="34" charset="0"/>
            </a:endParaRPr>
          </a:p>
          <a:p>
            <a:pPr defTabSz="956664">
              <a:spcBef>
                <a:spcPct val="0"/>
              </a:spcBef>
              <a:defRPr/>
            </a:pPr>
            <a:r>
              <a:rPr lang="en-US" baseline="0" dirty="0" smtClean="0">
                <a:latin typeface="Arial" pitchFamily="34" charset="0"/>
                <a:cs typeface="Arial" pitchFamily="34" charset="0"/>
              </a:rPr>
              <a:t>Remember, if you complete the NCOER Support Form within EES, then all of the admin information will auto-populate the NCOER when it is created.</a:t>
            </a:r>
          </a:p>
          <a:p>
            <a:pPr eaLnBrk="1" hangingPunct="1">
              <a:spcBef>
                <a:spcPct val="0"/>
              </a:spcBef>
            </a:pPr>
            <a:endParaRPr lang="en-US" baseline="0" dirty="0" smtClean="0">
              <a:latin typeface="Arial" pitchFamily="34" charset="0"/>
              <a:cs typeface="Arial" pitchFamily="34" charset="0"/>
            </a:endParaRPr>
          </a:p>
          <a:p>
            <a:pPr marL="0" lvl="2">
              <a:buClr>
                <a:srgbClr val="000000"/>
              </a:buClr>
              <a:defRPr/>
            </a:pPr>
            <a:r>
              <a:rPr lang="en-US" kern="0" dirty="0" smtClean="0">
                <a:latin typeface="Arial" pitchFamily="34" charset="0"/>
                <a:cs typeface="Arial" pitchFamily="34" charset="0"/>
              </a:rPr>
              <a:t>NEXT SLIDE</a:t>
            </a:r>
            <a:endParaRPr lang="en-US" dirty="0" smtClean="0">
              <a:latin typeface="Arial" pitchFamily="34" charset="0"/>
              <a:cs typeface="Arial" pitchFamily="34" charset="0"/>
            </a:endParaRP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4D5FC-CDAF-46FB-95B0-BD09768EC75B}" type="slidenum">
              <a:rPr lang="en-US" smtClean="0"/>
              <a:pPr fontAlgn="base">
                <a:spcBef>
                  <a:spcPct val="0"/>
                </a:spcBef>
                <a:spcAft>
                  <a:spcPct val="0"/>
                </a:spcAft>
                <a:defRPr/>
              </a:pPr>
              <a:t>10</a:t>
            </a:fld>
            <a:endParaRPr lang="en-US" dirty="0" smtClean="0"/>
          </a:p>
        </p:txBody>
      </p:sp>
    </p:spTree>
    <p:extLst>
      <p:ext uri="{BB962C8B-B14F-4D97-AF65-F5344CB8AC3E}">
        <p14:creationId xmlns:p14="http://schemas.microsoft.com/office/powerpoint/2010/main" val="221234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509588" y="188913"/>
            <a:ext cx="6296025" cy="4721225"/>
          </a:xfrm>
          <a:noFill/>
          <a:ln>
            <a:solidFill>
              <a:srgbClr val="000000"/>
            </a:solidFill>
            <a:miter lim="800000"/>
            <a:headEnd/>
            <a:tailEnd/>
          </a:ln>
        </p:spPr>
      </p:sp>
      <p:sp>
        <p:nvSpPr>
          <p:cNvPr id="44035" name="Notes Placeholder 2"/>
          <p:cNvSpPr>
            <a:spLocks noGrp="1"/>
          </p:cNvSpPr>
          <p:nvPr>
            <p:ph type="body" idx="1"/>
          </p:nvPr>
        </p:nvSpPr>
        <p:spPr bwMode="auto">
          <a:xfrm>
            <a:off x="318052" y="5194092"/>
            <a:ext cx="6679096" cy="3777521"/>
          </a:xfrm>
          <a:noFill/>
        </p:spPr>
        <p:txBody>
          <a:bodyPr wrap="square" numCol="1" anchor="t" anchorCtr="0" compatLnSpc="1">
            <a:prstTxWarp prst="textNoShape">
              <a:avLst/>
            </a:prstTxWarp>
          </a:bodyPr>
          <a:lstStyle/>
          <a:p>
            <a:pPr defTabSz="956664">
              <a:spcBef>
                <a:spcPct val="0"/>
              </a:spcBef>
              <a:defRPr/>
            </a:pPr>
            <a:r>
              <a:rPr lang="en-US" dirty="0" smtClean="0">
                <a:latin typeface="Arial" pitchFamily="34" charset="0"/>
                <a:cs typeface="Arial" pitchFamily="34" charset="0"/>
              </a:rPr>
              <a:t>In</a:t>
            </a:r>
            <a:r>
              <a:rPr lang="en-US" baseline="0" dirty="0" smtClean="0">
                <a:latin typeface="Arial" pitchFamily="34" charset="0"/>
                <a:cs typeface="Arial" pitchFamily="34" charset="0"/>
              </a:rPr>
              <a:t> Part IV, blocks a and b, the rater will </a:t>
            </a:r>
            <a:r>
              <a:rPr lang="en-US" dirty="0" smtClean="0">
                <a:latin typeface="Arial" pitchFamily="34" charset="0"/>
                <a:cs typeface="Arial" pitchFamily="34" charset="0"/>
              </a:rPr>
              <a:t>enter the most recent record APFT administered by the unit (within the 12-month period to the “THRU” date of the NCOER) and the unit’s last record weigh-in data (including whether or not the rated NCO is in compliance with AR 600-9).  Comments are mandatory for an APFT failure, ‘NO </a:t>
            </a:r>
            <a:r>
              <a:rPr lang="en-US" dirty="0" err="1" smtClean="0">
                <a:latin typeface="Arial" pitchFamily="34" charset="0"/>
                <a:cs typeface="Arial" pitchFamily="34" charset="0"/>
              </a:rPr>
              <a:t>APFT</a:t>
            </a:r>
            <a:r>
              <a:rPr lang="en-US" dirty="0" smtClean="0">
                <a:latin typeface="Arial" pitchFamily="34" charset="0"/>
                <a:cs typeface="Arial" pitchFamily="34" charset="0"/>
              </a:rPr>
              <a:t>,” a “PROFILE” that hinders duty performance, and a “NO” entry for height/weight compliance.</a:t>
            </a:r>
          </a:p>
          <a:p>
            <a:pPr defTabSz="956664">
              <a:spcBef>
                <a:spcPct val="0"/>
              </a:spcBef>
              <a:defRPr/>
            </a:pPr>
            <a:endParaRPr lang="en-US" dirty="0" smtClean="0">
              <a:latin typeface="Arial" pitchFamily="34" charset="0"/>
              <a:cs typeface="Arial" pitchFamily="34" charset="0"/>
            </a:endParaRPr>
          </a:p>
          <a:p>
            <a:pPr defTabSz="956664">
              <a:spcBef>
                <a:spcPct val="0"/>
              </a:spcBef>
              <a:defRPr/>
            </a:pPr>
            <a:r>
              <a:rPr lang="en-US" baseline="0" dirty="0" smtClean="0">
                <a:latin typeface="Arial" pitchFamily="34" charset="0"/>
                <a:cs typeface="Arial" pitchFamily="34" charset="0"/>
              </a:rPr>
              <a:t>Remember if you use the NCOER Support Form in the online system, all of the admin information entered will auto-populate the NCOER when it is created within the Evaluation Entry System (EES).</a:t>
            </a:r>
          </a:p>
          <a:p>
            <a:pPr defTabSz="956664">
              <a:spcBef>
                <a:spcPct val="0"/>
              </a:spcBef>
              <a:defRPr/>
            </a:pPr>
            <a:endParaRPr lang="en-US" dirty="0" smtClean="0">
              <a:latin typeface="Arial" pitchFamily="34" charset="0"/>
              <a:cs typeface="Arial" pitchFamily="34" charset="0"/>
            </a:endParaRPr>
          </a:p>
          <a:p>
            <a:pPr marL="0" lvl="2">
              <a:buClr>
                <a:srgbClr val="000000"/>
              </a:buClr>
              <a:defRPr/>
            </a:pPr>
            <a:r>
              <a:rPr lang="en-US" kern="0" dirty="0" smtClean="0">
                <a:latin typeface="Arial" pitchFamily="34" charset="0"/>
                <a:cs typeface="Arial" pitchFamily="34" charset="0"/>
              </a:rPr>
              <a:t>NEXT SLIDE</a:t>
            </a:r>
            <a:endParaRPr lang="en-US" dirty="0" smtClean="0">
              <a:latin typeface="Arial" pitchFamily="34" charset="0"/>
              <a:cs typeface="Arial" pitchFamily="34" charset="0"/>
            </a:endParaRPr>
          </a:p>
          <a:p>
            <a:pPr defTabSz="956664">
              <a:spcBef>
                <a:spcPct val="0"/>
              </a:spcBef>
              <a:defRPr/>
            </a:pPr>
            <a:endParaRPr lang="en-US" dirty="0" smtClean="0">
              <a:latin typeface="Arial" pitchFamily="34" charset="0"/>
              <a:cs typeface="Arial" pitchFamily="34" charset="0"/>
            </a:endParaRPr>
          </a:p>
          <a:p>
            <a:pPr defTabSz="956664">
              <a:spcBef>
                <a:spcPct val="0"/>
              </a:spcBef>
              <a:defRPr/>
            </a:pPr>
            <a:endParaRPr lang="en-US" dirty="0" smtClean="0">
              <a:latin typeface="Arial" pitchFamily="34" charset="0"/>
              <a:cs typeface="Arial" pitchFamily="34" charset="0"/>
            </a:endParaRP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4D5FC-CDAF-46FB-95B0-BD09768EC75B}" type="slidenum">
              <a:rPr lang="en-US" smtClean="0"/>
              <a:pPr fontAlgn="base">
                <a:spcBef>
                  <a:spcPct val="0"/>
                </a:spcBef>
                <a:spcAft>
                  <a:spcPct val="0"/>
                </a:spcAft>
                <a:defRPr/>
              </a:pPr>
              <a:t>11</a:t>
            </a:fld>
            <a:endParaRPr lang="en-US" dirty="0" smtClean="0"/>
          </a:p>
        </p:txBody>
      </p:sp>
    </p:spTree>
    <p:extLst>
      <p:ext uri="{BB962C8B-B14F-4D97-AF65-F5344CB8AC3E}">
        <p14:creationId xmlns:p14="http://schemas.microsoft.com/office/powerpoint/2010/main" val="69930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88913"/>
            <a:ext cx="6296025" cy="4721225"/>
          </a:xfrm>
        </p:spPr>
      </p:sp>
      <p:sp>
        <p:nvSpPr>
          <p:cNvPr id="3" name="Notes Placeholder 2"/>
          <p:cNvSpPr>
            <a:spLocks noGrp="1"/>
          </p:cNvSpPr>
          <p:nvPr>
            <p:ph type="body" idx="1"/>
          </p:nvPr>
        </p:nvSpPr>
        <p:spPr>
          <a:xfrm>
            <a:off x="318052" y="5194092"/>
            <a:ext cx="6679096" cy="3777521"/>
          </a:xfrm>
        </p:spPr>
        <p:txBody>
          <a:bodyPr>
            <a:normAutofit fontScale="85000" lnSpcReduction="20000"/>
          </a:bodyPr>
          <a:lstStyle/>
          <a:p>
            <a:pPr defTabSz="966446">
              <a:defRPr/>
            </a:pPr>
            <a:r>
              <a:rPr lang="en-US" dirty="0" smtClean="0">
                <a:latin typeface="Arial" pitchFamily="34" charset="0"/>
                <a:cs typeface="Arial" pitchFamily="34" charset="0"/>
              </a:rPr>
              <a:t>In Part IV of the three grade plate NCOERs, the rater will begin assessing the rated NCO on his/her attributes and competencies from Army Doctrine Publication (ADP) 6-22.</a:t>
            </a:r>
          </a:p>
          <a:p>
            <a:pPr defTabSz="966446">
              <a:defRPr/>
            </a:pPr>
            <a:endParaRPr lang="en-US" b="0" i="0" dirty="0" smtClean="0">
              <a:latin typeface="Arial" pitchFamily="34" charset="0"/>
              <a:cs typeface="Arial" pitchFamily="34" charset="0"/>
            </a:endParaRPr>
          </a:p>
          <a:p>
            <a:pPr defTabSz="966446">
              <a:defRPr/>
            </a:pPr>
            <a:r>
              <a:rPr lang="en-US" b="0" i="0" dirty="0" smtClean="0">
                <a:latin typeface="Arial" pitchFamily="34" charset="0"/>
                <a:cs typeface="Arial" pitchFamily="34" charset="0"/>
              </a:rPr>
              <a:t>As defined in ADP 6-22, “Leadership is the process of influencing people by providing purpose, direction, and motivation to accomplish the mission and improve the organization.”</a:t>
            </a:r>
          </a:p>
          <a:p>
            <a:pPr defTabSz="966446">
              <a:defRPr/>
            </a:pPr>
            <a:endParaRPr lang="en-US" b="0" i="0" dirty="0" smtClean="0">
              <a:latin typeface="Arial" pitchFamily="34" charset="0"/>
              <a:cs typeface="Arial" pitchFamily="34" charset="0"/>
            </a:endParaRPr>
          </a:p>
          <a:p>
            <a:pPr defTabSz="966446">
              <a:defRPr/>
            </a:pPr>
            <a:r>
              <a:rPr lang="en-US" b="0" i="0" dirty="0" smtClean="0">
                <a:latin typeface="Arial" pitchFamily="34" charset="0"/>
                <a:cs typeface="Arial" pitchFamily="34" charset="0"/>
              </a:rPr>
              <a:t>Based on this</a:t>
            </a:r>
            <a:r>
              <a:rPr lang="en-US" b="0" i="0" baseline="0" dirty="0" smtClean="0">
                <a:latin typeface="Arial" pitchFamily="34" charset="0"/>
                <a:cs typeface="Arial" pitchFamily="34" charset="0"/>
              </a:rPr>
              <a:t>, the Leadership Requirements Model outlines the expectations that the Army wants leaders to meet.  The attributes (CHARACTER, PRESENCE, and INTELLECT) are what leaders should be and know while the competencies (LEADS, DEVELOPS, and ACHIEVES) are what leaders should do.</a:t>
            </a:r>
          </a:p>
          <a:p>
            <a:pPr defTabSz="966446">
              <a:defRPr/>
            </a:pPr>
            <a:endParaRPr lang="en-US" b="0" i="0" baseline="0" dirty="0" smtClean="0">
              <a:latin typeface="Arial" pitchFamily="34" charset="0"/>
              <a:cs typeface="Arial" pitchFamily="34" charset="0"/>
            </a:endParaRPr>
          </a:p>
          <a:p>
            <a:r>
              <a:rPr lang="en-US" b="0" i="0" dirty="0" smtClean="0">
                <a:latin typeface="Arial" pitchFamily="34" charset="0"/>
                <a:cs typeface="Arial" pitchFamily="34" charset="0"/>
              </a:rPr>
              <a:t>In order to display</a:t>
            </a:r>
            <a:r>
              <a:rPr lang="en-US" b="0" i="0" baseline="0" dirty="0" smtClean="0">
                <a:latin typeface="Arial" pitchFamily="34" charset="0"/>
                <a:cs typeface="Arial" pitchFamily="34" charset="0"/>
              </a:rPr>
              <a:t> e</a:t>
            </a:r>
            <a:r>
              <a:rPr lang="en-US" b="0" i="0" dirty="0" smtClean="0">
                <a:latin typeface="Arial" pitchFamily="34" charset="0"/>
                <a:cs typeface="Arial" pitchFamily="34" charset="0"/>
              </a:rPr>
              <a:t>ffective leadership, the leader</a:t>
            </a:r>
            <a:r>
              <a:rPr lang="en-US" b="0" i="0" baseline="0" dirty="0" smtClean="0">
                <a:latin typeface="Arial" pitchFamily="34" charset="0"/>
                <a:cs typeface="Arial" pitchFamily="34" charset="0"/>
              </a:rPr>
              <a:t> must blend the </a:t>
            </a:r>
            <a:r>
              <a:rPr lang="en-US" b="0" i="0" dirty="0" smtClean="0">
                <a:latin typeface="Arial" pitchFamily="34" charset="0"/>
                <a:cs typeface="Arial" pitchFamily="34" charset="0"/>
              </a:rPr>
              <a:t>core leadership attributes (those characteristics </a:t>
            </a:r>
            <a:r>
              <a:rPr lang="en-US" b="0" i="0" u="sng" dirty="0" smtClean="0">
                <a:latin typeface="Arial" pitchFamily="34" charset="0"/>
                <a:cs typeface="Arial" pitchFamily="34" charset="0"/>
              </a:rPr>
              <a:t>inherent</a:t>
            </a:r>
            <a:r>
              <a:rPr lang="en-US" b="0" i="0" dirty="0" smtClean="0">
                <a:latin typeface="Arial" pitchFamily="34" charset="0"/>
                <a:cs typeface="Arial" pitchFamily="34" charset="0"/>
              </a:rPr>
              <a:t> to the leader that moderates how well learning and performance occur) with competencies (groups of related leader behaviors that lead to successful</a:t>
            </a:r>
            <a:r>
              <a:rPr lang="en-US" b="0" i="0" baseline="0" dirty="0" smtClean="0">
                <a:latin typeface="Arial" pitchFamily="34" charset="0"/>
                <a:cs typeface="Arial" pitchFamily="34" charset="0"/>
              </a:rPr>
              <a:t> </a:t>
            </a:r>
            <a:r>
              <a:rPr lang="en-US" b="0" i="0" dirty="0" smtClean="0">
                <a:latin typeface="Arial" pitchFamily="34" charset="0"/>
                <a:cs typeface="Arial" pitchFamily="34" charset="0"/>
              </a:rPr>
              <a:t>performance and are common throughout the organization and consistent with the organization’s mission and value).</a:t>
            </a:r>
          </a:p>
          <a:p>
            <a:endParaRPr lang="en-US" b="0" i="0" dirty="0" smtClean="0">
              <a:latin typeface="Arial" pitchFamily="34" charset="0"/>
              <a:cs typeface="Arial" pitchFamily="34" charset="0"/>
            </a:endParaRPr>
          </a:p>
          <a:p>
            <a:r>
              <a:rPr lang="en-US" b="0" i="0" dirty="0" smtClean="0">
                <a:latin typeface="Arial" pitchFamily="34" charset="0"/>
                <a:cs typeface="Arial" pitchFamily="34" charset="0"/>
              </a:rPr>
              <a:t>Leaders acquire competencies at the direct leadership level.  As the leader moves to organizational and strategic level positions, the competencies provide the basis for leading</a:t>
            </a:r>
            <a:r>
              <a:rPr lang="en-US" b="0" i="0" baseline="0" dirty="0" smtClean="0">
                <a:latin typeface="Arial" pitchFamily="34" charset="0"/>
                <a:cs typeface="Arial" pitchFamily="34" charset="0"/>
              </a:rPr>
              <a:t> through change.  Leaders continuously refine and extend the ability to perform these competencies proficiently and learn to apply them to increasingly complex situation.  </a:t>
            </a:r>
            <a:r>
              <a:rPr lang="en-US" b="0" i="0" dirty="0" smtClean="0">
                <a:latin typeface="Arial" pitchFamily="34" charset="0"/>
                <a:cs typeface="Arial" pitchFamily="34" charset="0"/>
              </a:rPr>
              <a:t>Filtering these attributes and competencies through the levels of leadership be it direct, organizational, or strategic, allows the rater and senior rater to manage and set expectations for the rated NCO.  When you look at the new grade plate NCOERs, you should note that they too are organized along this methodology and the expectations of a new SGT are not the same as those for a CSM/SGM.  That is why we have changed from one (1) form to three (3) forms so that it is readily apparent how expectations change.</a:t>
            </a:r>
          </a:p>
          <a:p>
            <a:endParaRPr lang="en-US" b="0" i="0" dirty="0" smtClean="0">
              <a:latin typeface="Arial" pitchFamily="34" charset="0"/>
              <a:cs typeface="Arial" pitchFamily="34" charset="0"/>
            </a:endParaRPr>
          </a:p>
          <a:p>
            <a:r>
              <a:rPr lang="en-US" b="0" i="0" dirty="0" smtClean="0">
                <a:latin typeface="Arial" pitchFamily="34" charset="0"/>
                <a:cs typeface="Arial" pitchFamily="34" charset="0"/>
              </a:rPr>
              <a:t>The outcomes listed are some of the expected results that happen when our Army and its leaders possess, develop, and apply strong attributes and competencies</a:t>
            </a:r>
            <a:r>
              <a:rPr lang="en-US" b="0" i="0" cap="all" baseline="0" dirty="0" smtClean="0">
                <a:latin typeface="Arial" pitchFamily="34" charset="0"/>
                <a:cs typeface="Arial" pitchFamily="34" charset="0"/>
              </a:rPr>
              <a:t>.</a:t>
            </a:r>
          </a:p>
          <a:p>
            <a:endParaRPr lang="en-US" dirty="0" smtClean="0">
              <a:latin typeface="Arial" pitchFamily="34" charset="0"/>
              <a:cs typeface="Arial" pitchFamily="34" charset="0"/>
            </a:endParaRPr>
          </a:p>
          <a:p>
            <a:pPr marL="0" lvl="2">
              <a:buClr>
                <a:srgbClr val="000000"/>
              </a:buClr>
              <a:defRPr/>
            </a:pPr>
            <a:r>
              <a:rPr lang="en-US" kern="0" dirty="0" smtClean="0">
                <a:latin typeface="Arial" pitchFamily="34" charset="0"/>
                <a:cs typeface="Arial" pitchFamily="34" charset="0"/>
              </a:rPr>
              <a:t>NEXT SLIDE</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182A899-9F0F-40C8-86F2-31CA68D38FC6}" type="slidenum">
              <a:rPr lang="en-US" smtClean="0"/>
              <a:pPr/>
              <a:t>12</a:t>
            </a:fld>
            <a:endParaRPr lang="en-US" dirty="0"/>
          </a:p>
        </p:txBody>
      </p:sp>
    </p:spTree>
    <p:extLst>
      <p:ext uri="{BB962C8B-B14F-4D97-AF65-F5344CB8AC3E}">
        <p14:creationId xmlns:p14="http://schemas.microsoft.com/office/powerpoint/2010/main" val="24719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88913"/>
            <a:ext cx="6296025" cy="4721225"/>
          </a:xfrm>
        </p:spPr>
      </p:sp>
      <p:sp>
        <p:nvSpPr>
          <p:cNvPr id="3" name="Notes Placeholder 2"/>
          <p:cNvSpPr>
            <a:spLocks noGrp="1"/>
          </p:cNvSpPr>
          <p:nvPr>
            <p:ph type="body" idx="1"/>
          </p:nvPr>
        </p:nvSpPr>
        <p:spPr>
          <a:xfrm>
            <a:off x="318052" y="5194092"/>
            <a:ext cx="6679096" cy="3777521"/>
          </a:xfrm>
        </p:spPr>
        <p:txBody>
          <a:bodyPr>
            <a:normAutofit/>
          </a:bodyPr>
          <a:lstStyle/>
          <a:p>
            <a:pPr defTabSz="956664">
              <a:defRPr/>
            </a:pPr>
            <a:r>
              <a:rPr lang="en-US" dirty="0" smtClean="0">
                <a:latin typeface="Arial" pitchFamily="34" charset="0"/>
                <a:cs typeface="Arial" pitchFamily="34" charset="0"/>
              </a:rPr>
              <a:t>This attributes chart from the Center of Army Leadership (CAL) breaks out what is expected of a leader by level.  You can see that the level of complexity and responsibility increases with rank.  This illustrates the necessity for the three level-based NCOERs.</a:t>
            </a:r>
          </a:p>
          <a:p>
            <a:pPr defTabSz="956664">
              <a:defRPr/>
            </a:pPr>
            <a:endParaRPr lang="en-US" dirty="0" smtClean="0">
              <a:latin typeface="Arial" pitchFamily="34" charset="0"/>
              <a:cs typeface="Arial" pitchFamily="34" charset="0"/>
            </a:endParaRPr>
          </a:p>
          <a:p>
            <a:r>
              <a:rPr lang="en-US" b="1" dirty="0" smtClean="0">
                <a:latin typeface="Arial" pitchFamily="34" charset="0"/>
                <a:cs typeface="Arial" pitchFamily="34" charset="0"/>
              </a:rPr>
              <a:t>CHARACTER</a:t>
            </a:r>
            <a:r>
              <a:rPr lang="en-US" dirty="0" smtClean="0">
                <a:latin typeface="Arial" pitchFamily="34" charset="0"/>
                <a:cs typeface="Arial" pitchFamily="34" charset="0"/>
              </a:rPr>
              <a:t> – Leadership is affected by a person’s character and integrity.</a:t>
            </a:r>
            <a:r>
              <a:rPr lang="en-US" baseline="0" dirty="0" smtClean="0">
                <a:latin typeface="Arial" pitchFamily="34" charset="0"/>
                <a:cs typeface="Arial" pitchFamily="34" charset="0"/>
              </a:rPr>
              <a:t>  Integrity is a key mark of a leader’s character.  It means doing what is right, legally and morally, and is e</a:t>
            </a:r>
            <a:r>
              <a:rPr lang="en-US" dirty="0" smtClean="0">
                <a:latin typeface="Arial" pitchFamily="34" charset="0"/>
                <a:cs typeface="Arial" pitchFamily="34" charset="0"/>
              </a:rPr>
              <a:t>ssential to successful leadership.  </a:t>
            </a:r>
            <a:r>
              <a:rPr lang="en-US" b="1" i="1" dirty="0" smtClean="0">
                <a:latin typeface="Arial" pitchFamily="34" charset="0"/>
                <a:cs typeface="Arial" pitchFamily="34" charset="0"/>
              </a:rPr>
              <a:t>(Army Values, Empathy, Warrior Ethos/Service Ethos, Discipline)</a:t>
            </a:r>
          </a:p>
          <a:p>
            <a:endParaRPr lang="en-US" dirty="0" smtClean="0">
              <a:latin typeface="Arial" pitchFamily="34" charset="0"/>
              <a:cs typeface="Arial" pitchFamily="34" charset="0"/>
            </a:endParaRPr>
          </a:p>
          <a:p>
            <a:r>
              <a:rPr lang="en-US" b="1" dirty="0" smtClean="0">
                <a:latin typeface="Arial" pitchFamily="34" charset="0"/>
                <a:cs typeface="Arial" pitchFamily="34" charset="0"/>
              </a:rPr>
              <a:t>PRESENCE</a:t>
            </a:r>
            <a:r>
              <a:rPr lang="en-US" dirty="0" smtClean="0">
                <a:latin typeface="Arial" pitchFamily="34" charset="0"/>
                <a:cs typeface="Arial" pitchFamily="34" charset="0"/>
              </a:rPr>
              <a:t> – The impression</a:t>
            </a:r>
            <a:r>
              <a:rPr lang="en-US" baseline="0" dirty="0" smtClean="0">
                <a:latin typeface="Arial" pitchFamily="34" charset="0"/>
                <a:cs typeface="Arial" pitchFamily="34" charset="0"/>
              </a:rPr>
              <a:t> a leader makes on others contributes to success in getting people to follow.  This impression is the sum of a leader’s outward appearance, demeanor, actions and words, and the inward character and intellect of the leader.</a:t>
            </a:r>
            <a:r>
              <a:rPr lang="en-US" dirty="0" smtClean="0">
                <a:latin typeface="Arial" pitchFamily="34" charset="0"/>
                <a:cs typeface="Arial" pitchFamily="34" charset="0"/>
              </a:rPr>
              <a:t>  </a:t>
            </a:r>
            <a:r>
              <a:rPr lang="en-US" b="1" i="1" dirty="0" smtClean="0">
                <a:latin typeface="Arial" pitchFamily="34" charset="0"/>
                <a:cs typeface="Arial" pitchFamily="34" charset="0"/>
              </a:rPr>
              <a:t>(Military and professional bearing, Fitness, Confidence, Resilience)</a:t>
            </a:r>
          </a:p>
          <a:p>
            <a:pPr defTabSz="956664">
              <a:defRPr/>
            </a:pPr>
            <a:endParaRPr lang="en-US" dirty="0" smtClean="0">
              <a:latin typeface="Arial" pitchFamily="34" charset="0"/>
              <a:cs typeface="Arial" pitchFamily="34" charset="0"/>
            </a:endParaRPr>
          </a:p>
          <a:p>
            <a:r>
              <a:rPr lang="en-US" b="1" dirty="0" smtClean="0">
                <a:latin typeface="Arial" pitchFamily="34" charset="0"/>
                <a:cs typeface="Arial" pitchFamily="34" charset="0"/>
              </a:rPr>
              <a:t>INTELLECT</a:t>
            </a:r>
            <a:r>
              <a:rPr lang="en-US" dirty="0" smtClean="0">
                <a:latin typeface="Arial" pitchFamily="34" charset="0"/>
                <a:cs typeface="Arial" pitchFamily="34" charset="0"/>
              </a:rPr>
              <a:t> – The leader’s intellect affects how well a leader thinks about problems, creates solutions, makes decisions, and leads other.  </a:t>
            </a:r>
            <a:r>
              <a:rPr lang="en-US" b="1" i="1" dirty="0" smtClean="0">
                <a:latin typeface="Arial" pitchFamily="34" charset="0"/>
                <a:cs typeface="Arial" pitchFamily="34" charset="0"/>
              </a:rPr>
              <a:t>(Mental agility, Sound judgment, Innovation, Interpersonal tact, Expertise)</a:t>
            </a:r>
          </a:p>
          <a:p>
            <a:pPr defTabSz="956664">
              <a:defRPr/>
            </a:pPr>
            <a:endParaRPr lang="en-US" dirty="0" smtClean="0">
              <a:latin typeface="Arial" pitchFamily="34" charset="0"/>
              <a:cs typeface="Arial" pitchFamily="34" charset="0"/>
            </a:endParaRPr>
          </a:p>
          <a:p>
            <a:pPr defTabSz="956664">
              <a:defRPr/>
            </a:pPr>
            <a:r>
              <a:rPr lang="en-US" dirty="0" smtClean="0">
                <a:latin typeface="Arial" pitchFamily="34" charset="0"/>
                <a:cs typeface="Arial" pitchFamily="34" charset="0"/>
              </a:rPr>
              <a:t>NEXT SLIDE</a:t>
            </a:r>
          </a:p>
        </p:txBody>
      </p:sp>
      <p:sp>
        <p:nvSpPr>
          <p:cNvPr id="4" name="Slide Number Placeholder 3"/>
          <p:cNvSpPr>
            <a:spLocks noGrp="1"/>
          </p:cNvSpPr>
          <p:nvPr>
            <p:ph type="sldNum" sz="quarter" idx="10"/>
          </p:nvPr>
        </p:nvSpPr>
        <p:spPr/>
        <p:txBody>
          <a:bodyPr/>
          <a:lstStyle/>
          <a:p>
            <a:fld id="{B6B13AE2-D634-497F-8AEE-F136ED92B783}" type="slidenum">
              <a:rPr lang="en-US" smtClean="0"/>
              <a:pPr/>
              <a:t>13</a:t>
            </a:fld>
            <a:endParaRPr lang="en-US" dirty="0"/>
          </a:p>
        </p:txBody>
      </p:sp>
    </p:spTree>
    <p:extLst>
      <p:ext uri="{BB962C8B-B14F-4D97-AF65-F5344CB8AC3E}">
        <p14:creationId xmlns:p14="http://schemas.microsoft.com/office/powerpoint/2010/main" val="884094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88913"/>
            <a:ext cx="6296025" cy="4721225"/>
          </a:xfrm>
        </p:spPr>
      </p:sp>
      <p:sp>
        <p:nvSpPr>
          <p:cNvPr id="3" name="Notes Placeholder 2"/>
          <p:cNvSpPr>
            <a:spLocks noGrp="1"/>
          </p:cNvSpPr>
          <p:nvPr>
            <p:ph type="body" idx="1"/>
          </p:nvPr>
        </p:nvSpPr>
        <p:spPr>
          <a:xfrm>
            <a:off x="318052" y="5194092"/>
            <a:ext cx="6679096" cy="3777521"/>
          </a:xfrm>
        </p:spPr>
        <p:txBody>
          <a:bodyPr>
            <a:normAutofit fontScale="92500" lnSpcReduction="10000"/>
          </a:bodyPr>
          <a:lstStyle/>
          <a:p>
            <a:pPr defTabSz="956664">
              <a:defRPr/>
            </a:pPr>
            <a:r>
              <a:rPr lang="en-US" dirty="0" smtClean="0">
                <a:latin typeface="Arial" pitchFamily="34" charset="0"/>
                <a:cs typeface="Arial" pitchFamily="34" charset="0"/>
              </a:rPr>
              <a:t>This competencies chart from the Center of Army Leadership (CAL) breaks out what is expected of a leader by level.  You can see the level of expectations increases as Leaders progress through their career.  This further illustrates the necessity for the three level-based NCOERs.</a:t>
            </a:r>
          </a:p>
          <a:p>
            <a:pPr defTabSz="956664">
              <a:defRPr/>
            </a:pPr>
            <a:endParaRPr lang="en-US" dirty="0" smtClean="0">
              <a:latin typeface="Arial" pitchFamily="34" charset="0"/>
              <a:cs typeface="Arial" pitchFamily="34" charset="0"/>
            </a:endParaRPr>
          </a:p>
          <a:p>
            <a:r>
              <a:rPr lang="en-US" b="1" dirty="0" smtClean="0">
                <a:latin typeface="Arial" pitchFamily="34" charset="0"/>
                <a:cs typeface="Arial" pitchFamily="34" charset="0"/>
              </a:rPr>
              <a:t>LEADS</a:t>
            </a:r>
            <a:r>
              <a:rPr lang="en-US" dirty="0" smtClean="0">
                <a:latin typeface="Arial" pitchFamily="34" charset="0"/>
                <a:cs typeface="Arial" pitchFamily="34" charset="0"/>
              </a:rPr>
              <a:t> – Leaders motivate, inspire, and influence others to take initiative, work toward a common purpose, accomplish critical tasks, and achieve organizational objectives.  Influence focuses on compelling others to go beyond their individual interests and to work for the common good.  </a:t>
            </a:r>
            <a:r>
              <a:rPr lang="en-US" b="1" i="1" dirty="0" smtClean="0">
                <a:latin typeface="Arial" pitchFamily="34" charset="0"/>
                <a:cs typeface="Arial" pitchFamily="34" charset="0"/>
              </a:rPr>
              <a:t>(Leads others, Builds trust, Extends influence beyond the chain of command, Leads by example, Communicates)</a:t>
            </a:r>
          </a:p>
          <a:p>
            <a:pPr defTabSz="956664">
              <a:defRPr/>
            </a:pPr>
            <a:endParaRPr lang="en-US" dirty="0" smtClean="0">
              <a:latin typeface="Arial" pitchFamily="34" charset="0"/>
              <a:cs typeface="Arial" pitchFamily="34" charset="0"/>
            </a:endParaRPr>
          </a:p>
          <a:p>
            <a:r>
              <a:rPr lang="en-US" b="1" dirty="0" smtClean="0">
                <a:latin typeface="Arial" pitchFamily="34" charset="0"/>
                <a:cs typeface="Arial" pitchFamily="34" charset="0"/>
              </a:rPr>
              <a:t>DEVELOPS</a:t>
            </a:r>
            <a:r>
              <a:rPr lang="en-US" dirty="0" smtClean="0">
                <a:latin typeface="Arial" pitchFamily="34" charset="0"/>
                <a:cs typeface="Arial" pitchFamily="34" charset="0"/>
              </a:rPr>
              <a:t> – Leaders encourage and support others to grow as individuals and teams.  They facilitate the achievement of organizational goals through helping others to develop. They prepare others to assume new positions elsewhere in the organization, making the organization more versatile and productive.  </a:t>
            </a:r>
            <a:r>
              <a:rPr lang="en-US" b="1" i="1" dirty="0" smtClean="0">
                <a:latin typeface="Arial" pitchFamily="34" charset="0"/>
                <a:cs typeface="Arial" pitchFamily="34" charset="0"/>
              </a:rPr>
              <a:t>(Creates a positive command / workplace environment, Fosters esprit de corps, Prepares self, Develops others, Stewards the profession)</a:t>
            </a:r>
          </a:p>
          <a:p>
            <a:endParaRPr lang="en-US" dirty="0" smtClean="0">
              <a:latin typeface="Arial" pitchFamily="34" charset="0"/>
              <a:cs typeface="Arial" pitchFamily="34" charset="0"/>
            </a:endParaRPr>
          </a:p>
          <a:p>
            <a:r>
              <a:rPr lang="en-US" b="1" dirty="0" smtClean="0">
                <a:latin typeface="Arial" pitchFamily="34" charset="0"/>
                <a:cs typeface="Arial" pitchFamily="34" charset="0"/>
              </a:rPr>
              <a:t>ACHIEVES</a:t>
            </a:r>
            <a:r>
              <a:rPr lang="en-US" dirty="0" smtClean="0">
                <a:latin typeface="Arial" pitchFamily="34" charset="0"/>
                <a:cs typeface="Arial" pitchFamily="34" charset="0"/>
              </a:rPr>
              <a:t> – A leader’s ultimate purpose is to accomplish organizational results.  A leader gets results by providing guidance and managing resources, as well as performing the other leader competencies. </a:t>
            </a:r>
            <a:r>
              <a:rPr lang="en-US" i="1" dirty="0" smtClean="0">
                <a:latin typeface="Arial" panose="020B0604020202020204" pitchFamily="34" charset="0"/>
                <a:cs typeface="Arial" panose="020B0604020202020204" pitchFamily="34" charset="0"/>
              </a:rPr>
              <a:t>Gets results </a:t>
            </a:r>
            <a:r>
              <a:rPr lang="en-US" dirty="0" smtClean="0">
                <a:latin typeface="Arial" panose="020B0604020202020204" pitchFamily="34" charset="0"/>
                <a:cs typeface="Arial" panose="020B0604020202020204" pitchFamily="34" charset="0"/>
              </a:rPr>
              <a:t>focuses on consistent and ethical task accomplishment through supervising, managing, monitoring, and controlling the work.  </a:t>
            </a:r>
            <a:r>
              <a:rPr lang="en-US" b="1" i="1" dirty="0" smtClean="0">
                <a:latin typeface="Arial" pitchFamily="34" charset="0"/>
                <a:cs typeface="Arial" pitchFamily="34" charset="0"/>
              </a:rPr>
              <a:t>(Gets results)</a:t>
            </a:r>
          </a:p>
          <a:p>
            <a:pPr defTabSz="956664">
              <a:defRPr/>
            </a:pPr>
            <a:endParaRPr lang="en-US" dirty="0" smtClean="0">
              <a:latin typeface="Arial" pitchFamily="34" charset="0"/>
              <a:cs typeface="Arial" pitchFamily="34" charset="0"/>
            </a:endParaRPr>
          </a:p>
          <a:p>
            <a:pPr defTabSz="956664">
              <a:defRPr/>
            </a:pPr>
            <a:r>
              <a:rPr lang="en-US" dirty="0" smtClean="0">
                <a:latin typeface="Arial" pitchFamily="34" charset="0"/>
                <a:cs typeface="Arial" pitchFamily="34" charset="0"/>
              </a:rPr>
              <a:t>NEXT SLIDE</a:t>
            </a:r>
          </a:p>
        </p:txBody>
      </p:sp>
      <p:sp>
        <p:nvSpPr>
          <p:cNvPr id="4" name="Slide Number Placeholder 3"/>
          <p:cNvSpPr>
            <a:spLocks noGrp="1"/>
          </p:cNvSpPr>
          <p:nvPr>
            <p:ph type="sldNum" sz="quarter" idx="10"/>
          </p:nvPr>
        </p:nvSpPr>
        <p:spPr/>
        <p:txBody>
          <a:bodyPr/>
          <a:lstStyle/>
          <a:p>
            <a:fld id="{B6B13AE2-D634-497F-8AEE-F136ED92B783}" type="slidenum">
              <a:rPr lang="en-US" smtClean="0"/>
              <a:pPr/>
              <a:t>14</a:t>
            </a:fld>
            <a:endParaRPr lang="en-US" dirty="0"/>
          </a:p>
        </p:txBody>
      </p:sp>
    </p:spTree>
    <p:extLst>
      <p:ext uri="{BB962C8B-B14F-4D97-AF65-F5344CB8AC3E}">
        <p14:creationId xmlns:p14="http://schemas.microsoft.com/office/powerpoint/2010/main" val="1010176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88913"/>
            <a:ext cx="6296025" cy="4721225"/>
          </a:xfrm>
        </p:spPr>
      </p:sp>
      <p:sp>
        <p:nvSpPr>
          <p:cNvPr id="3" name="Notes Placeholder 2"/>
          <p:cNvSpPr>
            <a:spLocks noGrp="1"/>
          </p:cNvSpPr>
          <p:nvPr>
            <p:ph type="body" idx="1"/>
          </p:nvPr>
        </p:nvSpPr>
        <p:spPr>
          <a:xfrm>
            <a:off x="318052" y="5194092"/>
            <a:ext cx="6679096" cy="3777521"/>
          </a:xfrm>
        </p:spPr>
        <p:txBody>
          <a:bodyPr>
            <a:normAutofit/>
          </a:bodyPr>
          <a:lstStyle/>
          <a:p>
            <a:r>
              <a:rPr lang="en-US" dirty="0" smtClean="0">
                <a:latin typeface="Arial" pitchFamily="34" charset="0"/>
                <a:cs typeface="Arial" pitchFamily="34" charset="0"/>
              </a:rPr>
              <a:t>When</a:t>
            </a:r>
            <a:r>
              <a:rPr lang="en-US" baseline="0" dirty="0" smtClean="0">
                <a:latin typeface="Arial" pitchFamily="34" charset="0"/>
                <a:cs typeface="Arial" pitchFamily="34" charset="0"/>
              </a:rPr>
              <a:t> the rater assesses the rated NCO’s performance based on the attributes and competencies of ADP 6-22, he/she will use the following performance measures: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“FAR EXCEEDED STANDARD”</a:t>
            </a:r>
          </a:p>
          <a:p>
            <a:pPr defTabSz="956664"/>
            <a:r>
              <a:rPr lang="en-US" baseline="0" dirty="0" smtClean="0">
                <a:latin typeface="Arial" pitchFamily="34" charset="0"/>
                <a:cs typeface="Arial" pitchFamily="34" charset="0"/>
              </a:rPr>
              <a:t>“EXCEEDED STANDARD”</a:t>
            </a:r>
          </a:p>
          <a:p>
            <a:pPr defTabSz="956664"/>
            <a:r>
              <a:rPr lang="en-US" baseline="0" dirty="0" smtClean="0">
                <a:latin typeface="Arial" pitchFamily="34" charset="0"/>
                <a:cs typeface="Arial" pitchFamily="34" charset="0"/>
              </a:rPr>
              <a:t>“MET STANDARD”</a:t>
            </a:r>
          </a:p>
          <a:p>
            <a:pPr defTabSz="956664"/>
            <a:r>
              <a:rPr lang="en-US" baseline="0" dirty="0" smtClean="0">
                <a:latin typeface="Arial" pitchFamily="34" charset="0"/>
                <a:cs typeface="Arial" pitchFamily="34" charset="0"/>
              </a:rPr>
              <a:t>“DID NOT MEET STANDARD”</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Note:  The direct-level report for Sergeant will only use “MET STANDARD” and “DID NOT MEET STANDARD.”  The organizational- and strategic-level Reports will use all four performance measures.</a:t>
            </a:r>
          </a:p>
          <a:p>
            <a:endParaRPr lang="en-US" baseline="0" dirty="0" smtClean="0">
              <a:latin typeface="Arial" pitchFamily="34" charset="0"/>
              <a:cs typeface="Arial" pitchFamily="34" charset="0"/>
            </a:endParaRPr>
          </a:p>
          <a:p>
            <a:r>
              <a:rPr lang="en-US" dirty="0" smtClean="0">
                <a:latin typeface="Arial" pitchFamily="34" charset="0"/>
                <a:cs typeface="Arial" pitchFamily="34" charset="0"/>
              </a:rPr>
              <a:t>We’ll now discuss each performance measure on the following</a:t>
            </a:r>
            <a:r>
              <a:rPr lang="en-US" baseline="0" dirty="0" smtClean="0">
                <a:latin typeface="Arial" pitchFamily="34" charset="0"/>
                <a:cs typeface="Arial" pitchFamily="34" charset="0"/>
              </a:rPr>
              <a:t> slides.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6B13AE2-D634-497F-8AEE-F136ED92B783}" type="slidenum">
              <a:rPr lang="en-US" smtClean="0"/>
              <a:pPr/>
              <a:t>15</a:t>
            </a:fld>
            <a:endParaRPr lang="en-US" dirty="0"/>
          </a:p>
        </p:txBody>
      </p:sp>
    </p:spTree>
    <p:extLst>
      <p:ext uri="{BB962C8B-B14F-4D97-AF65-F5344CB8AC3E}">
        <p14:creationId xmlns:p14="http://schemas.microsoft.com/office/powerpoint/2010/main" val="3670832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88913"/>
            <a:ext cx="6296025" cy="4721225"/>
          </a:xfrm>
        </p:spPr>
      </p:sp>
      <p:sp>
        <p:nvSpPr>
          <p:cNvPr id="3" name="Notes Placeholder 2"/>
          <p:cNvSpPr>
            <a:spLocks noGrp="1"/>
          </p:cNvSpPr>
          <p:nvPr>
            <p:ph type="body" idx="1"/>
          </p:nvPr>
        </p:nvSpPr>
        <p:spPr>
          <a:xfrm>
            <a:off x="318052" y="5194092"/>
            <a:ext cx="6679096" cy="3777521"/>
          </a:xfrm>
        </p:spPr>
        <p:txBody>
          <a:bodyPr>
            <a:normAutofit/>
          </a:bodyPr>
          <a:lstStyle/>
          <a:p>
            <a:r>
              <a:rPr lang="en-US" dirty="0" smtClean="0">
                <a:latin typeface="Arial" pitchFamily="34" charset="0"/>
                <a:cs typeface="Arial" pitchFamily="34" charset="0"/>
              </a:rPr>
              <a:t>“FAR EXCEEDED STANDARD” is defined as a rated NCO who performs</a:t>
            </a:r>
            <a:r>
              <a:rPr lang="en-US" baseline="0" dirty="0" smtClean="0">
                <a:latin typeface="Arial" pitchFamily="34" charset="0"/>
                <a:cs typeface="Arial" pitchFamily="34" charset="0"/>
              </a:rPr>
              <a:t> extraordinarily above the required Army standards and organizational goals of leader competencies and attributes.  This is typically demonstrated by the best of the upper third of NCOs of the same grade.  This performance measure is used in rare or very unique instances.  The following examples were identified by TRADOC and the proponents.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NEXT SLIDE</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6B13AE2-D634-497F-8AEE-F136ED92B783}" type="slidenum">
              <a:rPr lang="en-US" smtClean="0"/>
              <a:pPr/>
              <a:t>16</a:t>
            </a:fld>
            <a:endParaRPr lang="en-US" dirty="0"/>
          </a:p>
        </p:txBody>
      </p:sp>
    </p:spTree>
    <p:extLst>
      <p:ext uri="{BB962C8B-B14F-4D97-AF65-F5344CB8AC3E}">
        <p14:creationId xmlns:p14="http://schemas.microsoft.com/office/powerpoint/2010/main" val="3548543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88913"/>
            <a:ext cx="6296025" cy="4721225"/>
          </a:xfrm>
        </p:spPr>
      </p:sp>
      <p:sp>
        <p:nvSpPr>
          <p:cNvPr id="3" name="Notes Placeholder 2"/>
          <p:cNvSpPr>
            <a:spLocks noGrp="1"/>
          </p:cNvSpPr>
          <p:nvPr>
            <p:ph type="body" idx="1"/>
          </p:nvPr>
        </p:nvSpPr>
        <p:spPr>
          <a:xfrm>
            <a:off x="318052" y="5194092"/>
            <a:ext cx="6679096" cy="3777521"/>
          </a:xfrm>
        </p:spPr>
        <p:txBody>
          <a:bodyPr>
            <a:normAutofit/>
          </a:bodyPr>
          <a:lstStyle/>
          <a:p>
            <a:r>
              <a:rPr lang="en-US" dirty="0" smtClean="0">
                <a:latin typeface="Arial" pitchFamily="34" charset="0"/>
                <a:cs typeface="Arial" pitchFamily="34" charset="0"/>
              </a:rPr>
              <a:t>“EXCEEDED STANDARD” is defined as a rated NCO who performs</a:t>
            </a:r>
            <a:r>
              <a:rPr lang="en-US" baseline="0" dirty="0" smtClean="0">
                <a:latin typeface="Arial" pitchFamily="34" charset="0"/>
                <a:cs typeface="Arial" pitchFamily="34" charset="0"/>
              </a:rPr>
              <a:t> above the required Army standards and organizational goals of leader competencies and attributes.  This is typically demonstrated by the upper third of NCOs of the same grade.  The following examples were identified by TRADOC and the proponents.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6B13AE2-D634-497F-8AEE-F136ED92B783}" type="slidenum">
              <a:rPr lang="en-US" smtClean="0"/>
              <a:pPr/>
              <a:t>17</a:t>
            </a:fld>
            <a:endParaRPr lang="en-US" dirty="0"/>
          </a:p>
        </p:txBody>
      </p:sp>
    </p:spTree>
    <p:extLst>
      <p:ext uri="{BB962C8B-B14F-4D97-AF65-F5344CB8AC3E}">
        <p14:creationId xmlns:p14="http://schemas.microsoft.com/office/powerpoint/2010/main" val="442199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88913"/>
            <a:ext cx="6296025" cy="4721225"/>
          </a:xfrm>
        </p:spPr>
      </p:sp>
      <p:sp>
        <p:nvSpPr>
          <p:cNvPr id="3" name="Notes Placeholder 2"/>
          <p:cNvSpPr>
            <a:spLocks noGrp="1"/>
          </p:cNvSpPr>
          <p:nvPr>
            <p:ph type="body" idx="1"/>
          </p:nvPr>
        </p:nvSpPr>
        <p:spPr>
          <a:xfrm>
            <a:off x="318052" y="5194092"/>
            <a:ext cx="6679096" cy="3777521"/>
          </a:xfrm>
        </p:spPr>
        <p:txBody>
          <a:bodyPr>
            <a:normAutofit/>
          </a:bodyPr>
          <a:lstStyle/>
          <a:p>
            <a:r>
              <a:rPr lang="en-US" dirty="0" smtClean="0">
                <a:latin typeface="Arial" pitchFamily="34" charset="0"/>
                <a:cs typeface="Arial" pitchFamily="34" charset="0"/>
              </a:rPr>
              <a:t>“MET STANDARD” is defined as a rated NCO who successfully achieves and maintains the required Army</a:t>
            </a:r>
            <a:r>
              <a:rPr lang="en-US" baseline="0" dirty="0" smtClean="0">
                <a:latin typeface="Arial" pitchFamily="34" charset="0"/>
                <a:cs typeface="Arial" pitchFamily="34" charset="0"/>
              </a:rPr>
              <a:t> standards and organizational goals of leader competencies and attributes.  This is typically demonstrated by a majority of NCOs of the same grade.  The following examples were identified by TRADOC and the proponents.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6B13AE2-D634-497F-8AEE-F136ED92B783}" type="slidenum">
              <a:rPr lang="en-US" smtClean="0"/>
              <a:pPr/>
              <a:t>18</a:t>
            </a:fld>
            <a:endParaRPr lang="en-US" dirty="0"/>
          </a:p>
        </p:txBody>
      </p:sp>
    </p:spTree>
    <p:extLst>
      <p:ext uri="{BB962C8B-B14F-4D97-AF65-F5344CB8AC3E}">
        <p14:creationId xmlns:p14="http://schemas.microsoft.com/office/powerpoint/2010/main" val="277666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88913"/>
            <a:ext cx="6296025" cy="4721225"/>
          </a:xfrm>
        </p:spPr>
      </p:sp>
      <p:sp>
        <p:nvSpPr>
          <p:cNvPr id="3" name="Notes Placeholder 2"/>
          <p:cNvSpPr>
            <a:spLocks noGrp="1"/>
          </p:cNvSpPr>
          <p:nvPr>
            <p:ph type="body" idx="1"/>
          </p:nvPr>
        </p:nvSpPr>
        <p:spPr>
          <a:xfrm>
            <a:off x="318052" y="5194092"/>
            <a:ext cx="6679096" cy="3777521"/>
          </a:xfrm>
        </p:spPr>
        <p:txBody>
          <a:bodyPr>
            <a:normAutofit/>
          </a:bodyPr>
          <a:lstStyle/>
          <a:p>
            <a:r>
              <a:rPr lang="en-US" dirty="0" smtClean="0">
                <a:latin typeface="Arial" pitchFamily="34" charset="0"/>
                <a:cs typeface="Arial" pitchFamily="34" charset="0"/>
              </a:rPr>
              <a:t>“DID NOT MEET STANDARD” is defined as a rated NCO who fails to meet or maintain the required Army</a:t>
            </a:r>
            <a:r>
              <a:rPr lang="en-US" baseline="0" dirty="0" smtClean="0">
                <a:latin typeface="Arial" pitchFamily="34" charset="0"/>
                <a:cs typeface="Arial" pitchFamily="34" charset="0"/>
              </a:rPr>
              <a:t> standards and organizational goals of leader competencies and attributes.  The following examples were identified by TRADOC and the proponents.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6B13AE2-D634-497F-8AEE-F136ED92B783}" type="slidenum">
              <a:rPr lang="en-US" smtClean="0"/>
              <a:pPr/>
              <a:t>19</a:t>
            </a:fld>
            <a:endParaRPr lang="en-US" dirty="0"/>
          </a:p>
        </p:txBody>
      </p:sp>
    </p:spTree>
    <p:extLst>
      <p:ext uri="{BB962C8B-B14F-4D97-AF65-F5344CB8AC3E}">
        <p14:creationId xmlns:p14="http://schemas.microsoft.com/office/powerpoint/2010/main" val="315467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88913"/>
            <a:ext cx="6296025" cy="4721225"/>
          </a:xfrm>
        </p:spPr>
      </p:sp>
      <p:sp>
        <p:nvSpPr>
          <p:cNvPr id="3" name="Notes Placeholder 2"/>
          <p:cNvSpPr>
            <a:spLocks noGrp="1"/>
          </p:cNvSpPr>
          <p:nvPr>
            <p:ph type="body" idx="1"/>
          </p:nvPr>
        </p:nvSpPr>
        <p:spPr>
          <a:xfrm>
            <a:off x="318052" y="5194092"/>
            <a:ext cx="6679096" cy="3777521"/>
          </a:xfrm>
        </p:spPr>
        <p:txBody>
          <a:bodyPr>
            <a:normAutofit/>
          </a:bodyPr>
          <a:lstStyle/>
          <a:p>
            <a:pPr>
              <a:buFontTx/>
              <a:buNone/>
            </a:pPr>
            <a:r>
              <a:rPr lang="en-US" dirty="0" smtClean="0">
                <a:latin typeface="Arial" pitchFamily="34" charset="0"/>
                <a:cs typeface="Arial" pitchFamily="34" charset="0"/>
              </a:rPr>
              <a:t>Here’s the agenda and the following key areas I will</a:t>
            </a:r>
            <a:r>
              <a:rPr lang="en-US" baseline="0" dirty="0" smtClean="0">
                <a:latin typeface="Arial" pitchFamily="34" charset="0"/>
                <a:cs typeface="Arial" pitchFamily="34" charset="0"/>
              </a:rPr>
              <a:t> discuss: </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defTabSz="956664">
              <a:buFont typeface="Arial" charset="0"/>
              <a:buChar char="•"/>
              <a:defRPr/>
            </a:pPr>
            <a:r>
              <a:rPr lang="en-US" baseline="0" dirty="0" smtClean="0">
                <a:latin typeface="Arial" pitchFamily="34" charset="0"/>
                <a:cs typeface="Arial" pitchFamily="34" charset="0"/>
              </a:rPr>
              <a:t>  </a:t>
            </a:r>
            <a:r>
              <a:rPr lang="en-US" dirty="0" smtClean="0">
                <a:latin typeface="Arial" pitchFamily="34" charset="0"/>
                <a:cs typeface="Arial" pitchFamily="34" charset="0"/>
              </a:rPr>
              <a:t>What is changing on the NCOER</a:t>
            </a:r>
            <a:endParaRPr lang="en-US" baseline="0" dirty="0" smtClean="0">
              <a:latin typeface="Arial" pitchFamily="34" charset="0"/>
              <a:cs typeface="Arial" pitchFamily="34" charset="0"/>
            </a:endParaRPr>
          </a:p>
          <a:p>
            <a:pPr defTabSz="956664">
              <a:buFont typeface="Arial" charset="0"/>
              <a:buChar char="•"/>
              <a:defRPr/>
            </a:pPr>
            <a:r>
              <a:rPr lang="en-US" baseline="0" dirty="0" smtClean="0">
                <a:latin typeface="Arial" pitchFamily="34" charset="0"/>
                <a:cs typeface="Arial" pitchFamily="34" charset="0"/>
              </a:rPr>
              <a:t>  DA Form </a:t>
            </a:r>
            <a:r>
              <a:rPr lang="en-US" dirty="0" smtClean="0">
                <a:latin typeface="Arial" pitchFamily="34" charset="0"/>
                <a:cs typeface="Arial" pitchFamily="34" charset="0"/>
              </a:rPr>
              <a:t>2166-9 Series and the parts of each form</a:t>
            </a:r>
            <a:endParaRPr lang="en-US" baseline="0" dirty="0" smtClean="0">
              <a:latin typeface="Arial" pitchFamily="34" charset="0"/>
              <a:cs typeface="Arial" pitchFamily="34" charset="0"/>
            </a:endParaRPr>
          </a:p>
          <a:p>
            <a:pPr>
              <a:buFont typeface="Arial" charset="0"/>
              <a:buChar char="•"/>
            </a:pPr>
            <a:r>
              <a:rPr lang="en-US" baseline="0" dirty="0" smtClean="0">
                <a:latin typeface="Arial" pitchFamily="34" charset="0"/>
                <a:cs typeface="Arial" pitchFamily="34" charset="0"/>
              </a:rPr>
              <a:t>  Leader Attributes and Competencies</a:t>
            </a:r>
          </a:p>
          <a:p>
            <a:pPr>
              <a:buFont typeface="Arial" charset="0"/>
              <a:buChar char="•"/>
            </a:pPr>
            <a:r>
              <a:rPr lang="en-US" baseline="0" dirty="0" smtClean="0">
                <a:latin typeface="Arial" pitchFamily="34" charset="0"/>
                <a:cs typeface="Arial" pitchFamily="34" charset="0"/>
              </a:rPr>
              <a:t>  Performance Measures</a:t>
            </a:r>
          </a:p>
          <a:p>
            <a:pPr>
              <a:buFont typeface="Arial" charset="0"/>
              <a:buChar char="•"/>
            </a:pPr>
            <a:endParaRPr lang="en-US" baseline="0" dirty="0" smtClean="0">
              <a:latin typeface="Arial" pitchFamily="34" charset="0"/>
              <a:cs typeface="Arial" pitchFamily="34" charset="0"/>
            </a:endParaRPr>
          </a:p>
          <a:p>
            <a:pPr>
              <a:buFont typeface="Arial" charset="0"/>
              <a:buNone/>
            </a:pPr>
            <a:r>
              <a:rPr lang="en-US" baseline="0" dirty="0" smtClean="0">
                <a:latin typeface="Arial" pitchFamily="34" charset="0"/>
                <a:cs typeface="Arial" pitchFamily="34" charset="0"/>
              </a:rPr>
              <a:t>NEXT SLIDE</a:t>
            </a:r>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2</a:t>
            </a:fld>
            <a:endParaRPr lang="en-US" dirty="0"/>
          </a:p>
        </p:txBody>
      </p:sp>
    </p:spTree>
    <p:extLst>
      <p:ext uri="{BB962C8B-B14F-4D97-AF65-F5344CB8AC3E}">
        <p14:creationId xmlns:p14="http://schemas.microsoft.com/office/powerpoint/2010/main" val="2266391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509588" y="188913"/>
            <a:ext cx="6296025" cy="4721225"/>
          </a:xfrm>
          <a:noFill/>
          <a:ln>
            <a:solidFill>
              <a:srgbClr val="000000"/>
            </a:solidFill>
            <a:miter lim="800000"/>
            <a:headEnd/>
            <a:tailEnd/>
          </a:ln>
        </p:spPr>
      </p:sp>
      <p:sp>
        <p:nvSpPr>
          <p:cNvPr id="44035" name="Notes Placeholder 2"/>
          <p:cNvSpPr>
            <a:spLocks noGrp="1"/>
          </p:cNvSpPr>
          <p:nvPr>
            <p:ph type="body" idx="1"/>
          </p:nvPr>
        </p:nvSpPr>
        <p:spPr bwMode="auto">
          <a:xfrm>
            <a:off x="318052" y="5194092"/>
            <a:ext cx="6679096" cy="3777521"/>
          </a:xfrm>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In September 2013, an Army Directive was published</a:t>
            </a:r>
            <a:r>
              <a:rPr lang="en-US" baseline="0" dirty="0" smtClean="0">
                <a:latin typeface="Arial" pitchFamily="34" charset="0"/>
                <a:cs typeface="Arial" pitchFamily="34" charset="0"/>
              </a:rPr>
              <a:t> mandating all raters to assess how well the rated Soldier fostered a climate of dignity and respect and adhered to the Sexual Harassment/Assault Response and Prevention (SHARP) Program, on their evaluation report. </a:t>
            </a:r>
          </a:p>
          <a:p>
            <a:pPr eaLnBrk="1" hangingPunct="1">
              <a:spcBef>
                <a:spcPct val="0"/>
              </a:spcBef>
            </a:pPr>
            <a:endParaRPr lang="en-US" baseline="0" dirty="0" smtClean="0">
              <a:latin typeface="Arial" pitchFamily="34" charset="0"/>
              <a:cs typeface="Arial" pitchFamily="34" charset="0"/>
            </a:endParaRPr>
          </a:p>
          <a:p>
            <a:pPr eaLnBrk="1" hangingPunct="1">
              <a:spcBef>
                <a:spcPct val="0"/>
              </a:spcBef>
            </a:pPr>
            <a:r>
              <a:rPr lang="en-US" baseline="0" dirty="0" smtClean="0">
                <a:latin typeface="Arial" pitchFamily="34" charset="0"/>
                <a:cs typeface="Arial" pitchFamily="34" charset="0"/>
              </a:rPr>
              <a:t>With the release of the new NCOER and updates to AR 623-3, raters will include their assessment for rated Soldier’s performance in support of SHARP, as well as annotate any substantiated findings found in an Army or DoD Investigation or inquiry, in Part IV, block c.</a:t>
            </a:r>
          </a:p>
          <a:p>
            <a:pPr eaLnBrk="1" hangingPunct="1">
              <a:spcBef>
                <a:spcPct val="0"/>
              </a:spcBef>
            </a:pPr>
            <a:endParaRPr lang="en-US" baseline="0" dirty="0" smtClean="0">
              <a:latin typeface="Arial" pitchFamily="34" charset="0"/>
              <a:cs typeface="Arial" pitchFamily="34" charset="0"/>
            </a:endParaRPr>
          </a:p>
          <a:p>
            <a:pPr eaLnBrk="1" hangingPunct="1">
              <a:spcBef>
                <a:spcPct val="0"/>
              </a:spcBef>
            </a:pPr>
            <a:r>
              <a:rPr lang="en-US" baseline="0" dirty="0" smtClean="0">
                <a:latin typeface="Arial" pitchFamily="34" charset="0"/>
                <a:cs typeface="Arial" pitchFamily="34" charset="0"/>
              </a:rPr>
              <a:t>On DA Forms 2166-9-1 and 2166-9-2, the rater will enter bullet comments addressing the rated NCO’s performance as it relates to adherence to the  Army Values, Warrior Ethos / Service Ethos, Discipline, and SHARP/EO/EEO.  As mentioned previously, the rater will provide narrative comments for CSM/SGM on DA Form 2166-9-3.   </a:t>
            </a:r>
          </a:p>
          <a:p>
            <a:pPr eaLnBrk="1" hangingPunct="1">
              <a:spcBef>
                <a:spcPct val="0"/>
              </a:spcBef>
            </a:pPr>
            <a:endParaRPr lang="en-US" baseline="0" dirty="0" smtClean="0">
              <a:latin typeface="Arial" pitchFamily="34" charset="0"/>
              <a:cs typeface="Arial" pitchFamily="34" charset="0"/>
            </a:endParaRPr>
          </a:p>
          <a:p>
            <a:pPr marL="0" lvl="2">
              <a:buClr>
                <a:srgbClr val="000000"/>
              </a:buClr>
              <a:defRPr/>
            </a:pPr>
            <a:r>
              <a:rPr lang="en-US" kern="0" dirty="0" smtClean="0">
                <a:latin typeface="Arial" pitchFamily="34" charset="0"/>
                <a:cs typeface="Arial" pitchFamily="34" charset="0"/>
              </a:rPr>
              <a:t>NEXT SLIDE</a:t>
            </a:r>
            <a:endParaRPr lang="en-US" dirty="0" smtClean="0">
              <a:latin typeface="Arial" pitchFamily="34" charset="0"/>
              <a:cs typeface="Arial" pitchFamily="34" charset="0"/>
            </a:endParaRP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4D5FC-CDAF-46FB-95B0-BD09768EC75B}" type="slidenum">
              <a:rPr lang="en-US" smtClean="0"/>
              <a:pPr fontAlgn="base">
                <a:spcBef>
                  <a:spcPct val="0"/>
                </a:spcBef>
                <a:spcAft>
                  <a:spcPct val="0"/>
                </a:spcAft>
                <a:defRPr/>
              </a:pPr>
              <a:t>20</a:t>
            </a:fld>
            <a:endParaRPr lang="en-US" dirty="0" smtClean="0"/>
          </a:p>
        </p:txBody>
      </p:sp>
    </p:spTree>
    <p:extLst>
      <p:ext uri="{BB962C8B-B14F-4D97-AF65-F5344CB8AC3E}">
        <p14:creationId xmlns:p14="http://schemas.microsoft.com/office/powerpoint/2010/main" val="3061364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509588" y="188913"/>
            <a:ext cx="6296025" cy="4721225"/>
          </a:xfrm>
          <a:noFill/>
          <a:ln>
            <a:solidFill>
              <a:srgbClr val="000000"/>
            </a:solidFill>
            <a:miter lim="800000"/>
            <a:headEnd/>
            <a:tailEnd/>
          </a:ln>
        </p:spPr>
      </p:sp>
      <p:sp>
        <p:nvSpPr>
          <p:cNvPr id="45059" name="Notes Placeholder 2"/>
          <p:cNvSpPr>
            <a:spLocks noGrp="1"/>
          </p:cNvSpPr>
          <p:nvPr>
            <p:ph type="body" idx="1"/>
          </p:nvPr>
        </p:nvSpPr>
        <p:spPr bwMode="auto">
          <a:xfrm>
            <a:off x="318052" y="5194092"/>
            <a:ext cx="6679096" cy="3777521"/>
          </a:xfrm>
          <a:noFill/>
        </p:spPr>
        <p:txBody>
          <a:bodyPr wrap="square" numCol="1" anchor="t" anchorCtr="0" compatLnSpc="1">
            <a:prstTxWarp prst="textNoShape">
              <a:avLst/>
            </a:prstTxWarp>
            <a:normAutofit lnSpcReduction="10000"/>
          </a:bodyPr>
          <a:lstStyle/>
          <a:p>
            <a:pPr eaLnBrk="1" hangingPunct="1">
              <a:spcBef>
                <a:spcPct val="0"/>
              </a:spcBef>
            </a:pPr>
            <a:r>
              <a:rPr lang="en-US" dirty="0" smtClean="0">
                <a:latin typeface="Arial" pitchFamily="34" charset="0"/>
                <a:cs typeface="Arial" pitchFamily="34" charset="0"/>
              </a:rPr>
              <a:t>The rater will continue</a:t>
            </a:r>
            <a:r>
              <a:rPr lang="en-US" baseline="0" dirty="0" smtClean="0">
                <a:latin typeface="Arial" pitchFamily="34" charset="0"/>
                <a:cs typeface="Arial" pitchFamily="34" charset="0"/>
              </a:rPr>
              <a:t> their assessment of the rated NCO’s attributes and competencies on Page 2 using a two-box scale.  This NCOER will be focused on technical proficiency and is developmental in nature.</a:t>
            </a:r>
          </a:p>
          <a:p>
            <a:pPr eaLnBrk="1" hangingPunct="1">
              <a:spcBef>
                <a:spcPct val="0"/>
              </a:spcBef>
            </a:pPr>
            <a:endParaRPr lang="en-US" baseline="0" dirty="0" smtClean="0">
              <a:latin typeface="Arial" pitchFamily="34" charset="0"/>
              <a:cs typeface="Arial" pitchFamily="34" charset="0"/>
            </a:endParaRPr>
          </a:p>
          <a:p>
            <a:pPr defTabSz="956664">
              <a:spcBef>
                <a:spcPct val="0"/>
              </a:spcBef>
              <a:defRPr/>
            </a:pPr>
            <a:r>
              <a:rPr lang="en-US" dirty="0" smtClean="0">
                <a:latin typeface="Arial" pitchFamily="34" charset="0"/>
                <a:cs typeface="Arial" pitchFamily="34" charset="0"/>
              </a:rPr>
              <a:t>If the rated NCO </a:t>
            </a:r>
            <a:r>
              <a:rPr lang="en-US" b="1" dirty="0" smtClean="0">
                <a:latin typeface="Arial" pitchFamily="34" charset="0"/>
                <a:cs typeface="Arial" pitchFamily="34" charset="0"/>
              </a:rPr>
              <a:t>successfully achieved </a:t>
            </a:r>
            <a:r>
              <a:rPr lang="en-US" dirty="0" smtClean="0">
                <a:latin typeface="Arial" pitchFamily="34" charset="0"/>
                <a:cs typeface="Arial" pitchFamily="34" charset="0"/>
              </a:rPr>
              <a:t>and maintained the required Army and organizational standards of leader competencies and attributes consistent with the majority of NCOs in that grade of the rater’s population, the rater will place an “X” in the “MET STANDARD” box.</a:t>
            </a:r>
          </a:p>
          <a:p>
            <a:pPr defTabSz="956664">
              <a:spcBef>
                <a:spcPct val="0"/>
              </a:spcBef>
              <a:defRPr/>
            </a:pPr>
            <a:endParaRPr lang="en-US" dirty="0" smtClean="0">
              <a:latin typeface="Arial" pitchFamily="34" charset="0"/>
              <a:cs typeface="Arial" pitchFamily="34" charset="0"/>
            </a:endParaRPr>
          </a:p>
          <a:p>
            <a:pPr defTabSz="956664">
              <a:spcBef>
                <a:spcPct val="0"/>
              </a:spcBef>
              <a:defRPr/>
            </a:pPr>
            <a:r>
              <a:rPr lang="en-US" dirty="0" smtClean="0">
                <a:latin typeface="Arial" pitchFamily="34" charset="0"/>
                <a:cs typeface="Arial" pitchFamily="34" charset="0"/>
              </a:rPr>
              <a:t>If the rated NCO </a:t>
            </a:r>
            <a:r>
              <a:rPr lang="en-US" b="1" dirty="0" smtClean="0">
                <a:latin typeface="Arial" pitchFamily="34" charset="0"/>
                <a:cs typeface="Arial" pitchFamily="34" charset="0"/>
              </a:rPr>
              <a:t>failed to meet or maintain the required Army standards and organizational goals of leader competencies and attributes</a:t>
            </a:r>
            <a:r>
              <a:rPr lang="en-US" dirty="0" smtClean="0">
                <a:latin typeface="Arial" pitchFamily="34" charset="0"/>
                <a:cs typeface="Arial" pitchFamily="34" charset="0"/>
              </a:rPr>
              <a:t> and performance was below the majority of NCOs in the that grade of the rater's population, the rater will place an “X” in the “DID NOT MEET STANDARD” box.</a:t>
            </a:r>
            <a:endParaRPr lang="en-US" baseline="0" dirty="0" smtClean="0">
              <a:latin typeface="Arial" pitchFamily="34" charset="0"/>
              <a:cs typeface="Arial" pitchFamily="34" charset="0"/>
            </a:endParaRPr>
          </a:p>
          <a:p>
            <a:pPr eaLnBrk="1" hangingPunct="1">
              <a:spcBef>
                <a:spcPct val="0"/>
              </a:spcBef>
            </a:pPr>
            <a:endParaRPr lang="en-US" baseline="0" dirty="0" smtClean="0">
              <a:latin typeface="Arial" pitchFamily="34" charset="0"/>
              <a:cs typeface="Arial" pitchFamily="34" charset="0"/>
            </a:endParaRPr>
          </a:p>
          <a:p>
            <a:pPr eaLnBrk="1" hangingPunct="1">
              <a:spcBef>
                <a:spcPct val="0"/>
              </a:spcBef>
            </a:pPr>
            <a:r>
              <a:rPr lang="en-US" baseline="0" dirty="0" smtClean="0">
                <a:latin typeface="Arial" pitchFamily="34" charset="0"/>
                <a:cs typeface="Arial" pitchFamily="34" charset="0"/>
              </a:rPr>
              <a:t>Rater comments will remain in bullet format and the rater may enter up to eight lines of text and spacing in Part IV, blocks c through h.</a:t>
            </a:r>
          </a:p>
          <a:p>
            <a:pPr eaLnBrk="1" hangingPunct="1">
              <a:spcBef>
                <a:spcPct val="0"/>
              </a:spcBef>
            </a:pPr>
            <a:endParaRPr lang="en-US" baseline="0" dirty="0" smtClean="0">
              <a:latin typeface="Arial" pitchFamily="34" charset="0"/>
              <a:cs typeface="Arial" pitchFamily="34" charset="0"/>
            </a:endParaRPr>
          </a:p>
          <a:p>
            <a:pPr eaLnBrk="1" hangingPunct="1">
              <a:spcBef>
                <a:spcPct val="0"/>
              </a:spcBef>
            </a:pPr>
            <a:r>
              <a:rPr lang="en-US" baseline="0" dirty="0" smtClean="0">
                <a:latin typeface="Arial" pitchFamily="34" charset="0"/>
                <a:cs typeface="Arial" pitchFamily="34" charset="0"/>
              </a:rPr>
              <a:t>As for the overall performance, the rater will assess the rated NCO’s overall  performance compared to other NCOs in that rank/grade. For those who are assessing NCOs  in a particular rank for the first time, the rater will use their experience when providing comments.</a:t>
            </a:r>
          </a:p>
          <a:p>
            <a:pPr eaLnBrk="1" hangingPunct="1">
              <a:spcBef>
                <a:spcPct val="0"/>
              </a:spcBef>
            </a:pPr>
            <a:endParaRPr lang="en-US" baseline="0" dirty="0" smtClean="0">
              <a:latin typeface="Arial" pitchFamily="34" charset="0"/>
              <a:cs typeface="Arial" pitchFamily="34" charset="0"/>
            </a:endParaRPr>
          </a:p>
          <a:p>
            <a:pPr marL="0" lvl="2">
              <a:buClr>
                <a:srgbClr val="000000"/>
              </a:buClr>
              <a:defRPr/>
            </a:pPr>
            <a:r>
              <a:rPr lang="en-US" kern="0" dirty="0" smtClean="0">
                <a:latin typeface="Arial" pitchFamily="34" charset="0"/>
                <a:cs typeface="Arial" pitchFamily="34" charset="0"/>
              </a:rPr>
              <a:t>NEXT SLIDE</a:t>
            </a:r>
            <a:endParaRPr lang="en-US" dirty="0" smtClean="0">
              <a:latin typeface="Arial" pitchFamily="34" charset="0"/>
              <a:cs typeface="Arial" pitchFamily="34" charset="0"/>
            </a:endParaRP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6DF50A-6E3B-45A7-B8E1-6257A5AD0F62}" type="slidenum">
              <a:rPr lang="en-US" smtClean="0"/>
              <a:pPr fontAlgn="base">
                <a:spcBef>
                  <a:spcPct val="0"/>
                </a:spcBef>
                <a:spcAft>
                  <a:spcPct val="0"/>
                </a:spcAft>
                <a:defRPr/>
              </a:pPr>
              <a:t>21</a:t>
            </a:fld>
            <a:endParaRPr lang="en-US" dirty="0" smtClean="0"/>
          </a:p>
        </p:txBody>
      </p:sp>
    </p:spTree>
    <p:extLst>
      <p:ext uri="{BB962C8B-B14F-4D97-AF65-F5344CB8AC3E}">
        <p14:creationId xmlns:p14="http://schemas.microsoft.com/office/powerpoint/2010/main" val="3122257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509588" y="188913"/>
            <a:ext cx="6296025" cy="4721225"/>
          </a:xfrm>
          <a:noFill/>
          <a:ln>
            <a:solidFill>
              <a:srgbClr val="000000"/>
            </a:solidFill>
            <a:miter lim="800000"/>
            <a:headEnd/>
            <a:tailEnd/>
          </a:ln>
        </p:spPr>
      </p:sp>
      <p:sp>
        <p:nvSpPr>
          <p:cNvPr id="47107" name="Notes Placeholder 2"/>
          <p:cNvSpPr>
            <a:spLocks noGrp="1"/>
          </p:cNvSpPr>
          <p:nvPr>
            <p:ph type="body" idx="1"/>
          </p:nvPr>
        </p:nvSpPr>
        <p:spPr bwMode="auto">
          <a:xfrm>
            <a:off x="318052" y="5194092"/>
            <a:ext cx="6679096" cy="3777521"/>
          </a:xfrm>
          <a:noFill/>
        </p:spPr>
        <p:txBody>
          <a:bodyPr wrap="square" numCol="1" anchor="t" anchorCtr="0" compatLnSpc="1">
            <a:prstTxWarp prst="textNoShape">
              <a:avLst/>
            </a:prstTxWarp>
            <a:noAutofit/>
          </a:bodyPr>
          <a:lstStyle/>
          <a:p>
            <a:pPr eaLnBrk="1" hangingPunct="1">
              <a:spcBef>
                <a:spcPct val="0"/>
              </a:spcBef>
            </a:pPr>
            <a:r>
              <a:rPr lang="en-US" sz="900" dirty="0" smtClean="0">
                <a:latin typeface="Arial" pitchFamily="34" charset="0"/>
                <a:cs typeface="Arial" pitchFamily="34" charset="0"/>
              </a:rPr>
              <a:t>Whereas the direct-level report for Sergeant uses a 2-box scale, the organizational-level report for Staff Sergeant through First Sergeant / Master Sergeant (SSG-1SG/MSG) uses a 4-box scale which consists of “FAR EXCEEDED STANDARD,” “EXCEEDED STANDARD,” “MET STANDARD,” and “DID NOT MEET STANDARD.”  </a:t>
            </a:r>
          </a:p>
          <a:p>
            <a:pPr eaLnBrk="1" hangingPunct="1">
              <a:spcBef>
                <a:spcPct val="0"/>
              </a:spcBef>
            </a:pPr>
            <a:endParaRPr lang="en-US" sz="900" dirty="0" smtClean="0">
              <a:latin typeface="Arial" pitchFamily="34" charset="0"/>
              <a:cs typeface="Arial" pitchFamily="34" charset="0"/>
            </a:endParaRPr>
          </a:p>
          <a:p>
            <a:pPr defTabSz="956664">
              <a:defRPr/>
            </a:pPr>
            <a:r>
              <a:rPr lang="en-US" sz="900" dirty="0" smtClean="0">
                <a:latin typeface="Arial" pitchFamily="34" charset="0"/>
                <a:cs typeface="Arial" pitchFamily="34" charset="0"/>
              </a:rPr>
              <a:t>If the rated NCO’s demonstrated performance surpassed the required Army and organizational standards of leader competencies and attributes of the majority NCOs in that grade of the rater’s population; the rater will place an “X” in either the “EXCEEDED STANDARD” or “FAR EXCEEDED STANDARD” box.  The rater will use the “EXCEEDED STANDARD” and “FAR EXCEEDED STANDARD” boxes to identify the upper third of NCOs for each rank, with further stratification of the upper third by use of the “FAR EXCEEDED STANDARD” box.  (Note:  “FAR EXCEEDED STANDARD” is </a:t>
            </a:r>
            <a:r>
              <a:rPr lang="en-US" sz="900" b="1" dirty="0" smtClean="0">
                <a:latin typeface="Arial" pitchFamily="34" charset="0"/>
                <a:cs typeface="Arial" pitchFamily="34" charset="0"/>
              </a:rPr>
              <a:t>demonstrated by the best of the upper third of NCOs of the same grade.</a:t>
            </a:r>
            <a:r>
              <a:rPr lang="en-US" sz="900" dirty="0" smtClean="0">
                <a:latin typeface="Arial" pitchFamily="34" charset="0"/>
                <a:cs typeface="Arial" pitchFamily="34" charset="0"/>
              </a:rPr>
              <a:t>)</a:t>
            </a:r>
          </a:p>
          <a:p>
            <a:pPr defTabSz="956664">
              <a:spcBef>
                <a:spcPct val="0"/>
              </a:spcBef>
              <a:defRPr/>
            </a:pPr>
            <a:endParaRPr lang="en-US" sz="900" dirty="0" smtClean="0">
              <a:latin typeface="Arial" pitchFamily="34" charset="0"/>
              <a:cs typeface="Arial" pitchFamily="34" charset="0"/>
            </a:endParaRPr>
          </a:p>
          <a:p>
            <a:pPr defTabSz="956664">
              <a:spcBef>
                <a:spcPct val="0"/>
              </a:spcBef>
              <a:defRPr/>
            </a:pPr>
            <a:r>
              <a:rPr lang="en-US" sz="900" dirty="0" smtClean="0">
                <a:latin typeface="Arial" pitchFamily="34" charset="0"/>
                <a:cs typeface="Arial" pitchFamily="34" charset="0"/>
              </a:rPr>
              <a:t>If the rated NCO </a:t>
            </a:r>
            <a:r>
              <a:rPr lang="en-US" sz="900" b="1" dirty="0" smtClean="0">
                <a:latin typeface="Arial" pitchFamily="34" charset="0"/>
                <a:cs typeface="Arial" pitchFamily="34" charset="0"/>
              </a:rPr>
              <a:t>successfully achieved </a:t>
            </a:r>
            <a:r>
              <a:rPr lang="en-US" sz="900" dirty="0" smtClean="0">
                <a:latin typeface="Arial" pitchFamily="34" charset="0"/>
                <a:cs typeface="Arial" pitchFamily="34" charset="0"/>
              </a:rPr>
              <a:t>and maintained the required Army and organizational standards of leader competencies and attributes consistent with the majority of NCOs in that grade of the rater’s population, the rater will place an “X” in the “MET STANDARD” box.</a:t>
            </a:r>
          </a:p>
          <a:p>
            <a:pPr defTabSz="956664">
              <a:spcBef>
                <a:spcPct val="0"/>
              </a:spcBef>
              <a:defRPr/>
            </a:pPr>
            <a:endParaRPr lang="en-US" sz="900" dirty="0" smtClean="0">
              <a:latin typeface="Arial" pitchFamily="34" charset="0"/>
              <a:cs typeface="Arial" pitchFamily="34" charset="0"/>
            </a:endParaRPr>
          </a:p>
          <a:p>
            <a:pPr defTabSz="956664">
              <a:spcBef>
                <a:spcPct val="0"/>
              </a:spcBef>
              <a:defRPr/>
            </a:pPr>
            <a:r>
              <a:rPr lang="en-US" sz="900" dirty="0" smtClean="0">
                <a:latin typeface="Arial" pitchFamily="34" charset="0"/>
                <a:cs typeface="Arial" pitchFamily="34" charset="0"/>
              </a:rPr>
              <a:t>If the rated NCO </a:t>
            </a:r>
            <a:r>
              <a:rPr lang="en-US" sz="900" b="1" dirty="0" smtClean="0">
                <a:latin typeface="Arial" pitchFamily="34" charset="0"/>
                <a:cs typeface="Arial" pitchFamily="34" charset="0"/>
              </a:rPr>
              <a:t>failed to meet or maintain the required Army standards and organizational goals of leader competencies and attributes</a:t>
            </a:r>
            <a:r>
              <a:rPr lang="en-US" sz="900" dirty="0" smtClean="0">
                <a:latin typeface="Arial" pitchFamily="34" charset="0"/>
                <a:cs typeface="Arial" pitchFamily="34" charset="0"/>
              </a:rPr>
              <a:t> and performance was below the majority of NCOs in that grade of the rater's population, the rater will place an “X” in the “DID NOT MEET STANDARD” box.</a:t>
            </a:r>
          </a:p>
          <a:p>
            <a:pPr eaLnBrk="1" hangingPunct="1">
              <a:spcBef>
                <a:spcPct val="0"/>
              </a:spcBef>
            </a:pPr>
            <a:endParaRPr lang="en-US" sz="900" dirty="0" smtClean="0">
              <a:latin typeface="Arial" pitchFamily="34" charset="0"/>
              <a:cs typeface="Arial" pitchFamily="34" charset="0"/>
            </a:endParaRPr>
          </a:p>
          <a:p>
            <a:pPr eaLnBrk="1" hangingPunct="1">
              <a:spcBef>
                <a:spcPct val="0"/>
              </a:spcBef>
            </a:pPr>
            <a:r>
              <a:rPr lang="en-US" sz="900" dirty="0" smtClean="0">
                <a:latin typeface="Arial" pitchFamily="34" charset="0"/>
                <a:cs typeface="Arial" pitchFamily="34" charset="0"/>
              </a:rPr>
              <a:t>Rater comments will remain in bullet format and senior rater comments will be in narrative format.</a:t>
            </a:r>
          </a:p>
          <a:p>
            <a:pPr eaLnBrk="1" hangingPunct="1">
              <a:spcBef>
                <a:spcPct val="0"/>
              </a:spcBef>
            </a:pPr>
            <a:endParaRPr lang="en-US" sz="900" dirty="0" smtClean="0">
              <a:latin typeface="Arial" pitchFamily="34" charset="0"/>
              <a:cs typeface="Arial" pitchFamily="34" charset="0"/>
            </a:endParaRPr>
          </a:p>
          <a:p>
            <a:pPr eaLnBrk="1" hangingPunct="1">
              <a:spcBef>
                <a:spcPct val="0"/>
              </a:spcBef>
            </a:pPr>
            <a:r>
              <a:rPr lang="en-US" sz="900" dirty="0" smtClean="0">
                <a:latin typeface="Arial" pitchFamily="34" charset="0"/>
                <a:cs typeface="Arial" pitchFamily="34" charset="0"/>
              </a:rPr>
              <a:t>As for the overall performance, the rater will assess the rated NCO’s overall performance compared to other NCOs in that rank/grade using the 4-box scale while providing comments.  For those who are assessing NCOs in a particular rank for the first time, the rater will use their experience when providing comments.  (Note:  If the rater assesses the rated NCO as “DID NOT MEET STANDARD” for any of the attributes or competencies, then the “FAR EXCEEDED STANDARD” and “EXCEEDED STANDARD” selections for the rater overall performance, Part IV, block i (DA Form 2166-9-2) and Part IV, block e (DA Form 2166-9-3) will be grayed out.  The rater will only be able to select from “MET STANDARD” or “DID NOT MEET STANDARD.”)</a:t>
            </a:r>
          </a:p>
          <a:p>
            <a:pPr eaLnBrk="1" hangingPunct="1">
              <a:spcBef>
                <a:spcPct val="0"/>
              </a:spcBef>
            </a:pPr>
            <a:endParaRPr lang="en-US" sz="900" dirty="0" smtClean="0">
              <a:latin typeface="Arial" pitchFamily="34" charset="0"/>
              <a:cs typeface="Arial" pitchFamily="34" charset="0"/>
            </a:endParaRPr>
          </a:p>
          <a:p>
            <a:pPr eaLnBrk="1" hangingPunct="1">
              <a:spcBef>
                <a:spcPct val="0"/>
              </a:spcBef>
            </a:pPr>
            <a:r>
              <a:rPr lang="en-US" sz="900" dirty="0" smtClean="0">
                <a:latin typeface="Arial" pitchFamily="34" charset="0"/>
                <a:cs typeface="Arial" pitchFamily="34" charset="0"/>
              </a:rPr>
              <a:t>NEXT SLIDE</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44D41A-3A4C-4BD2-84E7-07CD178C6151}" type="slidenum">
              <a:rPr lang="en-US" smtClean="0"/>
              <a:pPr fontAlgn="base">
                <a:spcBef>
                  <a:spcPct val="0"/>
                </a:spcBef>
                <a:spcAft>
                  <a:spcPct val="0"/>
                </a:spcAft>
                <a:defRPr/>
              </a:pPr>
              <a:t>22</a:t>
            </a:fld>
            <a:endParaRPr lang="en-US" dirty="0" smtClean="0"/>
          </a:p>
        </p:txBody>
      </p:sp>
    </p:spTree>
    <p:extLst>
      <p:ext uri="{BB962C8B-B14F-4D97-AF65-F5344CB8AC3E}">
        <p14:creationId xmlns:p14="http://schemas.microsoft.com/office/powerpoint/2010/main" val="2141992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509588" y="188913"/>
            <a:ext cx="6296025" cy="4721225"/>
          </a:xfrm>
          <a:noFill/>
          <a:ln>
            <a:solidFill>
              <a:srgbClr val="000000"/>
            </a:solidFill>
            <a:miter lim="800000"/>
            <a:headEnd/>
            <a:tailEnd/>
          </a:ln>
        </p:spPr>
      </p:sp>
      <p:sp>
        <p:nvSpPr>
          <p:cNvPr id="49155" name="Notes Placeholder 2"/>
          <p:cNvSpPr>
            <a:spLocks noGrp="1"/>
          </p:cNvSpPr>
          <p:nvPr>
            <p:ph type="body" idx="1"/>
          </p:nvPr>
        </p:nvSpPr>
        <p:spPr bwMode="auto">
          <a:xfrm>
            <a:off x="318052" y="5194092"/>
            <a:ext cx="6679096" cy="3777521"/>
          </a:xfrm>
          <a:noFill/>
        </p:spPr>
        <p:txBody>
          <a:bodyPr wrap="square" numCol="1" anchor="t" anchorCtr="0" compatLnSpc="1">
            <a:prstTxWarp prst="textNoShape">
              <a:avLst/>
            </a:prstTxWarp>
          </a:bodyPr>
          <a:lstStyle/>
          <a:p>
            <a:pPr eaLnBrk="1" hangingPunct="1">
              <a:spcBef>
                <a:spcPct val="0"/>
              </a:spcBef>
            </a:pPr>
            <a:r>
              <a:rPr lang="en-US" baseline="0" dirty="0" smtClean="0">
                <a:latin typeface="Arial" pitchFamily="34" charset="0"/>
                <a:cs typeface="Arial" pitchFamily="34" charset="0"/>
              </a:rPr>
              <a:t>The strategic-level report for Command Sergeant Major / Sergeant Major (CSM/SGM) will focus on large organizations and strategic initiatives.  It’s similar to the OER in that the rater and senior rater will assess using narrative comments.</a:t>
            </a:r>
          </a:p>
          <a:p>
            <a:pPr eaLnBrk="1" hangingPunct="1">
              <a:spcBef>
                <a:spcPct val="0"/>
              </a:spcBef>
            </a:pPr>
            <a:endParaRPr lang="en-US" baseline="0" dirty="0" smtClean="0">
              <a:latin typeface="Arial" pitchFamily="34" charset="0"/>
              <a:cs typeface="Arial" pitchFamily="34" charset="0"/>
            </a:endParaRPr>
          </a:p>
          <a:p>
            <a:pPr eaLnBrk="1" hangingPunct="1">
              <a:spcBef>
                <a:spcPct val="0"/>
              </a:spcBef>
            </a:pPr>
            <a:r>
              <a:rPr lang="en-US" baseline="0" dirty="0" smtClean="0">
                <a:latin typeface="Arial" pitchFamily="34" charset="0"/>
                <a:cs typeface="Arial" pitchFamily="34" charset="0"/>
              </a:rPr>
              <a:t>The rater’s assessment of overall performance, in Part IV, block e will function the same as the organizational-level report for Staff Sergeant through First Sergeant / Master Sergeant (SSG-1SG/MSG).</a:t>
            </a:r>
          </a:p>
          <a:p>
            <a:pPr eaLnBrk="1" hangingPunct="1">
              <a:spcBef>
                <a:spcPct val="0"/>
              </a:spcBef>
            </a:pPr>
            <a:endParaRPr lang="en-US" dirty="0" smtClean="0"/>
          </a:p>
          <a:p>
            <a:pPr eaLnBrk="1" hangingPunct="1">
              <a:spcBef>
                <a:spcPct val="0"/>
              </a:spcBef>
            </a:pPr>
            <a:r>
              <a:rPr lang="en-US" dirty="0" smtClean="0"/>
              <a:t>NEXT SLIDE</a:t>
            </a:r>
          </a:p>
          <a:p>
            <a:pPr eaLnBrk="1" hangingPunct="1">
              <a:spcBef>
                <a:spcPct val="0"/>
              </a:spcBef>
            </a:pPr>
            <a:endParaRPr lang="en-US"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F3ADE8-561F-4FF9-B29A-2AC5ED95381D}" type="slidenum">
              <a:rPr lang="en-US" smtClean="0"/>
              <a:pPr fontAlgn="base">
                <a:spcBef>
                  <a:spcPct val="0"/>
                </a:spcBef>
                <a:spcAft>
                  <a:spcPct val="0"/>
                </a:spcAft>
                <a:defRPr/>
              </a:pPr>
              <a:t>23</a:t>
            </a:fld>
            <a:endParaRPr lang="en-US" dirty="0" smtClean="0"/>
          </a:p>
        </p:txBody>
      </p:sp>
    </p:spTree>
    <p:extLst>
      <p:ext uri="{BB962C8B-B14F-4D97-AF65-F5344CB8AC3E}">
        <p14:creationId xmlns:p14="http://schemas.microsoft.com/office/powerpoint/2010/main" val="4158920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88913"/>
            <a:ext cx="6296025" cy="4721225"/>
          </a:xfrm>
        </p:spPr>
      </p:sp>
      <p:sp>
        <p:nvSpPr>
          <p:cNvPr id="3" name="Notes Placeholder 2"/>
          <p:cNvSpPr>
            <a:spLocks noGrp="1"/>
          </p:cNvSpPr>
          <p:nvPr>
            <p:ph type="body" idx="1"/>
          </p:nvPr>
        </p:nvSpPr>
        <p:spPr>
          <a:xfrm>
            <a:off x="318052" y="5194090"/>
            <a:ext cx="6679096" cy="3777521"/>
          </a:xfrm>
        </p:spPr>
        <p:txBody>
          <a:bodyPr>
            <a:normAutofit fontScale="92500" lnSpcReduction="10000"/>
          </a:bodyPr>
          <a:lstStyle/>
          <a:p>
            <a:pPr defTabSz="948437">
              <a:defRPr/>
            </a:pPr>
            <a:r>
              <a:rPr lang="en-US" dirty="0" smtClean="0">
                <a:latin typeface="Arial" pitchFamily="34" charset="0"/>
                <a:cs typeface="Arial" pitchFamily="34" charset="0"/>
              </a:rPr>
              <a:t>For the organizational-level and strategic-level reports, the senior rater will assess the rated NCO’s overall potential during the rating period compared against other NCOs, of the same rank, the senior rater currently senior rates and has senior rated previously.</a:t>
            </a:r>
          </a:p>
          <a:p>
            <a:pPr defTabSz="948437">
              <a:defRPr/>
            </a:pPr>
            <a:endParaRPr lang="en-US" dirty="0" smtClean="0">
              <a:latin typeface="Arial" pitchFamily="34" charset="0"/>
              <a:cs typeface="Arial" pitchFamily="34" charset="0"/>
            </a:endParaRPr>
          </a:p>
          <a:p>
            <a:pPr defTabSz="948437">
              <a:defRPr/>
            </a:pPr>
            <a:r>
              <a:rPr lang="en-US" dirty="0" smtClean="0">
                <a:latin typeface="Arial" pitchFamily="34" charset="0"/>
                <a:cs typeface="Arial" pitchFamily="34" charset="0"/>
              </a:rPr>
              <a:t>If the rated NCO’s potential exceeds that of the majority of NCOs in the senior rater’s population, then the senior rater will place an “X” in the “MOST QUALIFIED” box.  This box check identifies NCOs with strong potential for promotion in the secondary zone and </a:t>
            </a:r>
            <a:r>
              <a:rPr lang="en-US" b="1" dirty="0" smtClean="0">
                <a:latin typeface="Arial" pitchFamily="34" charset="0"/>
                <a:cs typeface="Arial" pitchFamily="34" charset="0"/>
              </a:rPr>
              <a:t>ahead of peers</a:t>
            </a:r>
            <a:r>
              <a:rPr lang="en-US" dirty="0" smtClean="0">
                <a:latin typeface="Arial" pitchFamily="34" charset="0"/>
                <a:cs typeface="Arial" pitchFamily="34" charset="0"/>
              </a:rPr>
              <a:t>.  In order to maintain a credible profile, the senior rater must have up to 24% of the ratings in a grade to</a:t>
            </a:r>
            <a:r>
              <a:rPr lang="en-US" baseline="0" dirty="0" smtClean="0">
                <a:latin typeface="Arial" pitchFamily="34" charset="0"/>
                <a:cs typeface="Arial" pitchFamily="34" charset="0"/>
              </a:rPr>
              <a:t> retain </a:t>
            </a:r>
            <a:r>
              <a:rPr lang="en-US" dirty="0" smtClean="0">
                <a:latin typeface="Arial" pitchFamily="34" charset="0"/>
                <a:cs typeface="Arial" pitchFamily="34" charset="0"/>
              </a:rPr>
              <a:t>the “MOST QUALIFIED” label.</a:t>
            </a:r>
          </a:p>
          <a:p>
            <a:pPr defTabSz="948437">
              <a:defRPr/>
            </a:pPr>
            <a:endParaRPr lang="en-US" dirty="0" smtClean="0">
              <a:latin typeface="Arial" pitchFamily="34" charset="0"/>
              <a:cs typeface="Arial" pitchFamily="34" charset="0"/>
            </a:endParaRPr>
          </a:p>
          <a:p>
            <a:pPr defTabSz="948437">
              <a:defRPr/>
            </a:pPr>
            <a:r>
              <a:rPr lang="en-US" dirty="0" smtClean="0">
                <a:latin typeface="Arial" pitchFamily="34" charset="0"/>
                <a:cs typeface="Arial" pitchFamily="34" charset="0"/>
              </a:rPr>
              <a:t>If the rated NCO’s potential is consistent with the majority of NCOs in the senior rater’s population, then the senior rater will place an “X” in the “HIGHLY QUALIFIED” box.  This box check identifies NCOs with a strong potential for promotion </a:t>
            </a:r>
            <a:r>
              <a:rPr lang="en-US" b="1" dirty="0" smtClean="0">
                <a:latin typeface="Arial" pitchFamily="34" charset="0"/>
                <a:cs typeface="Arial" pitchFamily="34" charset="0"/>
              </a:rPr>
              <a:t>with peers</a:t>
            </a:r>
            <a:r>
              <a:rPr lang="en-US" dirty="0" smtClean="0">
                <a:latin typeface="Arial" pitchFamily="34" charset="0"/>
                <a:cs typeface="Arial" pitchFamily="34" charset="0"/>
              </a:rPr>
              <a:t>.</a:t>
            </a:r>
          </a:p>
          <a:p>
            <a:pPr defTabSz="948437">
              <a:defRPr/>
            </a:pPr>
            <a:endParaRPr lang="en-US" dirty="0" smtClean="0">
              <a:latin typeface="Arial" pitchFamily="34" charset="0"/>
              <a:cs typeface="Arial" pitchFamily="34" charset="0"/>
            </a:endParaRPr>
          </a:p>
          <a:p>
            <a:pPr defTabSz="948437">
              <a:defRPr/>
            </a:pPr>
            <a:r>
              <a:rPr lang="en-US" dirty="0" smtClean="0">
                <a:latin typeface="Arial" pitchFamily="34" charset="0"/>
                <a:cs typeface="Arial" pitchFamily="34" charset="0"/>
              </a:rPr>
              <a:t>If the rated NCO’s potential is adequate, but beneath the majority of NCOs in the senior rater’s population, then the senior rater will place an “X” in the “QUALIFIED” box.  This box check identifies NCOs who demonstrate potential to be successful at the next level, promote </a:t>
            </a:r>
            <a:r>
              <a:rPr lang="en-US" b="1" dirty="0" smtClean="0">
                <a:latin typeface="Arial" pitchFamily="34" charset="0"/>
                <a:cs typeface="Arial" pitchFamily="34" charset="0"/>
              </a:rPr>
              <a:t>if sufficient allocations are available</a:t>
            </a:r>
            <a:r>
              <a:rPr lang="en-US" dirty="0" smtClean="0">
                <a:latin typeface="Arial" pitchFamily="34" charset="0"/>
                <a:cs typeface="Arial" pitchFamily="34" charset="0"/>
              </a:rPr>
              <a:t>.</a:t>
            </a:r>
          </a:p>
          <a:p>
            <a:pPr defTabSz="948437">
              <a:defRPr/>
            </a:pPr>
            <a:endParaRPr lang="en-US" dirty="0" smtClean="0">
              <a:latin typeface="Arial" pitchFamily="34" charset="0"/>
              <a:cs typeface="Arial" pitchFamily="34" charset="0"/>
            </a:endParaRPr>
          </a:p>
          <a:p>
            <a:pPr defTabSz="948437">
              <a:defRPr/>
            </a:pPr>
            <a:r>
              <a:rPr lang="en-US" dirty="0" smtClean="0">
                <a:latin typeface="Arial" pitchFamily="34" charset="0"/>
                <a:cs typeface="Arial" pitchFamily="34" charset="0"/>
              </a:rPr>
              <a:t>If the rated NCO’s potential is below the majority of NCOs in the senior rater’s population, then the senior rater will place an “X” in the “NOT QUALIFIED” box.  This box check identifies NCOs who do not demonstrate potential for promotion, recommend separation.</a:t>
            </a:r>
          </a:p>
          <a:p>
            <a:pPr defTabSz="948437">
              <a:defRPr/>
            </a:pPr>
            <a:endParaRPr lang="en-US" dirty="0" smtClean="0">
              <a:latin typeface="Arial" pitchFamily="34" charset="0"/>
              <a:cs typeface="Arial" pitchFamily="34" charset="0"/>
            </a:endParaRPr>
          </a:p>
          <a:p>
            <a:pPr defTabSz="948437">
              <a:defRPr/>
            </a:pPr>
            <a:r>
              <a:rPr lang="en-US" dirty="0" smtClean="0">
                <a:latin typeface="Arial" pitchFamily="34" charset="0"/>
                <a:cs typeface="Arial" pitchFamily="34" charset="0"/>
              </a:rPr>
              <a:t>NEXT SLIDE</a:t>
            </a:r>
          </a:p>
        </p:txBody>
      </p:sp>
      <p:sp>
        <p:nvSpPr>
          <p:cNvPr id="4" name="Slide Number Placeholder 3"/>
          <p:cNvSpPr>
            <a:spLocks noGrp="1"/>
          </p:cNvSpPr>
          <p:nvPr>
            <p:ph type="sldNum" sz="quarter" idx="10"/>
          </p:nvPr>
        </p:nvSpPr>
        <p:spPr/>
        <p:txBody>
          <a:bodyPr/>
          <a:lstStyle/>
          <a:p>
            <a:fld id="{B6B13AE2-D634-497F-8AEE-F136ED92B783}" type="slidenum">
              <a:rPr lang="en-US" smtClean="0"/>
              <a:pPr/>
              <a:t>24</a:t>
            </a:fld>
            <a:endParaRPr lang="en-US" dirty="0"/>
          </a:p>
        </p:txBody>
      </p:sp>
    </p:spTree>
    <p:extLst>
      <p:ext uri="{BB962C8B-B14F-4D97-AF65-F5344CB8AC3E}">
        <p14:creationId xmlns:p14="http://schemas.microsoft.com/office/powerpoint/2010/main" val="3160969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509588" y="188913"/>
            <a:ext cx="6296025" cy="4721225"/>
          </a:xfrm>
          <a:noFill/>
          <a:ln>
            <a:solidFill>
              <a:srgbClr val="000000"/>
            </a:solidFill>
            <a:miter lim="800000"/>
            <a:headEnd/>
            <a:tailEnd/>
          </a:ln>
        </p:spPr>
      </p:sp>
      <p:sp>
        <p:nvSpPr>
          <p:cNvPr id="46083" name="Notes Placeholder 2"/>
          <p:cNvSpPr>
            <a:spLocks noGrp="1"/>
          </p:cNvSpPr>
          <p:nvPr>
            <p:ph type="body" idx="1"/>
          </p:nvPr>
        </p:nvSpPr>
        <p:spPr bwMode="auto">
          <a:xfrm>
            <a:off x="318052" y="5194092"/>
            <a:ext cx="6679096" cy="3777521"/>
          </a:xfrm>
          <a:noFill/>
        </p:spPr>
        <p:txBody>
          <a:bodyPr wrap="square" numCol="1" anchor="t" anchorCtr="0" compatLnSpc="1">
            <a:prstTxWarp prst="textNoShape">
              <a:avLst/>
            </a:prstTxWarp>
          </a:bodyPr>
          <a:lstStyle/>
          <a:p>
            <a:pPr defTabSz="956664">
              <a:spcBef>
                <a:spcPct val="0"/>
              </a:spcBef>
              <a:defRPr/>
            </a:pPr>
            <a:r>
              <a:rPr lang="en-US" b="0" baseline="0" dirty="0" smtClean="0">
                <a:latin typeface="Arial" pitchFamily="34" charset="0"/>
                <a:cs typeface="Arial" pitchFamily="34" charset="0"/>
              </a:rPr>
              <a:t>The senior rater’s assessment of the rated NCO’s (in the rank of Sergeant </a:t>
            </a:r>
            <a:r>
              <a:rPr lang="en-US" b="1" baseline="0" dirty="0" smtClean="0">
                <a:latin typeface="Arial" pitchFamily="34" charset="0"/>
                <a:cs typeface="Arial" pitchFamily="34" charset="0"/>
              </a:rPr>
              <a:t>and Sergeant Promotable</a:t>
            </a:r>
            <a:r>
              <a:rPr lang="en-US" b="0" baseline="0" dirty="0" smtClean="0">
                <a:latin typeface="Arial" pitchFamily="34" charset="0"/>
                <a:cs typeface="Arial" pitchFamily="34" charset="0"/>
              </a:rPr>
              <a:t>) overall potential will be </a:t>
            </a:r>
            <a:r>
              <a:rPr lang="en-US" b="1" baseline="0" dirty="0" smtClean="0">
                <a:latin typeface="Arial" pitchFamily="34" charset="0"/>
                <a:cs typeface="Arial" pitchFamily="34" charset="0"/>
              </a:rPr>
              <a:t>unconstrained</a:t>
            </a:r>
            <a:r>
              <a:rPr lang="en-US" b="0" baseline="0" dirty="0" smtClean="0">
                <a:latin typeface="Arial" pitchFamily="34" charset="0"/>
                <a:cs typeface="Arial" pitchFamily="34" charset="0"/>
              </a:rPr>
              <a:t> which basically means that there will NOT be a limitation imposed on which box the senior rater may use.  Please note that this only applies to the direct-level report for Sergeant.  The senior rater will also provide narrative comments to support their box check (“MOST QUALIFIED,” “HIGHLY QUALIFIED,” “QUALIFIED,” “NOT QUALIFIED”) and list two successive assignments and one broadening assignment that the rated NCO can best serve the Army in the future.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The senior</a:t>
            </a:r>
            <a:r>
              <a:rPr lang="en-US" baseline="0" dirty="0" smtClean="0">
                <a:latin typeface="Arial" pitchFamily="34" charset="0"/>
                <a:cs typeface="Arial" pitchFamily="34" charset="0"/>
              </a:rPr>
              <a:t> rater’s comments will be in narrative format and the rating official may enter up to five lines of text.</a:t>
            </a:r>
          </a:p>
          <a:p>
            <a:pPr eaLnBrk="1" hangingPunct="1">
              <a:spcBef>
                <a:spcPct val="0"/>
              </a:spcBef>
            </a:pPr>
            <a:endParaRPr lang="en-US" baseline="0" dirty="0" smtClean="0">
              <a:latin typeface="Arial" pitchFamily="34" charset="0"/>
              <a:cs typeface="Arial" pitchFamily="34" charset="0"/>
            </a:endParaRPr>
          </a:p>
          <a:p>
            <a:pPr marL="0" lvl="2">
              <a:buClr>
                <a:srgbClr val="000000"/>
              </a:buClr>
              <a:defRPr/>
            </a:pPr>
            <a:r>
              <a:rPr lang="en-US" kern="0" dirty="0" smtClean="0">
                <a:latin typeface="Arial" pitchFamily="34" charset="0"/>
                <a:cs typeface="Arial" pitchFamily="34" charset="0"/>
              </a:rPr>
              <a:t>NEXT SLIDE</a:t>
            </a:r>
            <a:endParaRPr lang="en-US" dirty="0" smtClean="0">
              <a:latin typeface="Arial" pitchFamily="34" charset="0"/>
              <a:cs typeface="Arial" pitchFamily="34" charset="0"/>
            </a:endParaRP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4923B0-8306-42AA-B181-DB90846D2AE9}" type="slidenum">
              <a:rPr lang="en-US" smtClean="0"/>
              <a:pPr fontAlgn="base">
                <a:spcBef>
                  <a:spcPct val="0"/>
                </a:spcBef>
                <a:spcAft>
                  <a:spcPct val="0"/>
                </a:spcAft>
                <a:defRPr/>
              </a:pPr>
              <a:t>25</a:t>
            </a:fld>
            <a:endParaRPr lang="en-US" dirty="0" smtClean="0"/>
          </a:p>
        </p:txBody>
      </p:sp>
    </p:spTree>
    <p:extLst>
      <p:ext uri="{BB962C8B-B14F-4D97-AF65-F5344CB8AC3E}">
        <p14:creationId xmlns:p14="http://schemas.microsoft.com/office/powerpoint/2010/main" val="2629314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509588" y="188913"/>
            <a:ext cx="6296025" cy="4721225"/>
          </a:xfrm>
          <a:noFill/>
          <a:ln>
            <a:solidFill>
              <a:srgbClr val="000000"/>
            </a:solidFill>
            <a:miter lim="800000"/>
            <a:headEnd/>
            <a:tailEnd/>
          </a:ln>
        </p:spPr>
      </p:sp>
      <p:sp>
        <p:nvSpPr>
          <p:cNvPr id="48131" name="Notes Placeholder 2"/>
          <p:cNvSpPr>
            <a:spLocks noGrp="1"/>
          </p:cNvSpPr>
          <p:nvPr>
            <p:ph type="body" idx="1"/>
          </p:nvPr>
        </p:nvSpPr>
        <p:spPr bwMode="auto">
          <a:xfrm>
            <a:off x="318052" y="5194092"/>
            <a:ext cx="6679096" cy="3777521"/>
          </a:xfrm>
          <a:noFill/>
        </p:spPr>
        <p:txBody>
          <a:bodyPr wrap="square" numCol="1" anchor="t" anchorCtr="0" compatLnSpc="1">
            <a:prstTxWarp prst="textNoShape">
              <a:avLst/>
            </a:prstTxWarp>
            <a:normAutofit/>
          </a:bodyPr>
          <a:lstStyle/>
          <a:p>
            <a:pPr defTabSz="956664">
              <a:spcBef>
                <a:spcPct val="0"/>
              </a:spcBef>
              <a:defRPr/>
            </a:pPr>
            <a:r>
              <a:rPr lang="en-US" baseline="0" dirty="0" smtClean="0">
                <a:latin typeface="Arial" pitchFamily="34" charset="0"/>
                <a:cs typeface="Arial" pitchFamily="34" charset="0"/>
              </a:rPr>
              <a:t>The senior rater may enter up to five lines of text, in narrative format, in Part V, block b.  The senior rater assessment of the rated NCO’s overall potential will be </a:t>
            </a:r>
            <a:r>
              <a:rPr lang="en-US" b="1" baseline="0" dirty="0" smtClean="0">
                <a:latin typeface="Arial" pitchFamily="34" charset="0"/>
                <a:cs typeface="Arial" pitchFamily="34" charset="0"/>
              </a:rPr>
              <a:t>CONSTRAINED</a:t>
            </a:r>
            <a:r>
              <a:rPr lang="en-US" baseline="0" dirty="0" smtClean="0">
                <a:latin typeface="Arial" pitchFamily="34" charset="0"/>
                <a:cs typeface="Arial" pitchFamily="34" charset="0"/>
              </a:rPr>
              <a:t> and limited to 24% top block or “MOST QUALIFIED.”  The “Silver bullet” refers to the senior rater being able to render a top block for any one of the first four reports.</a:t>
            </a:r>
          </a:p>
          <a:p>
            <a:pPr defTabSz="956664">
              <a:spcBef>
                <a:spcPct val="0"/>
              </a:spcBef>
              <a:defRPr/>
            </a:pPr>
            <a:endParaRPr lang="en-US" baseline="0" dirty="0" smtClean="0">
              <a:latin typeface="Arial" pitchFamily="34" charset="0"/>
              <a:cs typeface="Arial" pitchFamily="34" charset="0"/>
            </a:endParaRPr>
          </a:p>
          <a:p>
            <a:pPr defTabSz="956664">
              <a:spcBef>
                <a:spcPct val="0"/>
              </a:spcBef>
              <a:defRPr/>
            </a:pPr>
            <a:r>
              <a:rPr lang="en-US" baseline="0" dirty="0" smtClean="0">
                <a:latin typeface="Arial" pitchFamily="34" charset="0"/>
                <a:cs typeface="Arial" pitchFamily="34" charset="0"/>
              </a:rPr>
              <a:t>For example, if the senior rater renders a “MOST QUALIFIED” assessment for the first NCOER, then the next seven will have to be either “HIGHLY QUALIFIED,” “QUALIFIED,” or “NOT QUALIFIED.”  </a:t>
            </a:r>
          </a:p>
          <a:p>
            <a:pPr defTabSz="956664">
              <a:spcBef>
                <a:spcPct val="0"/>
              </a:spcBef>
              <a:defRPr/>
            </a:pPr>
            <a:endParaRPr lang="en-US" baseline="0" dirty="0" smtClean="0">
              <a:latin typeface="Arial" pitchFamily="34" charset="0"/>
              <a:cs typeface="Arial" pitchFamily="34" charset="0"/>
            </a:endParaRPr>
          </a:p>
          <a:p>
            <a:pPr defTabSz="956664">
              <a:spcBef>
                <a:spcPct val="0"/>
              </a:spcBef>
              <a:defRPr/>
            </a:pPr>
            <a:r>
              <a:rPr lang="en-US" baseline="0" dirty="0" smtClean="0">
                <a:latin typeface="Arial" pitchFamily="34" charset="0"/>
                <a:cs typeface="Arial" pitchFamily="34" charset="0"/>
              </a:rPr>
              <a:t>The senior rater profile requires the rating official to identify the best talent and reserve the top block assessment for those who are truly deserving.  While the box check is important, the senior rater’s narrative comments are just as significant.  The narrative comments should quantify and/or support the box check.  </a:t>
            </a:r>
          </a:p>
          <a:p>
            <a:pPr defTabSz="956664">
              <a:spcBef>
                <a:spcPct val="0"/>
              </a:spcBef>
              <a:defRPr/>
            </a:pPr>
            <a:endParaRPr lang="en-US" baseline="0" dirty="0" smtClean="0">
              <a:latin typeface="Arial" pitchFamily="34" charset="0"/>
              <a:cs typeface="Arial" pitchFamily="34" charset="0"/>
            </a:endParaRPr>
          </a:p>
          <a:p>
            <a:pPr defTabSz="956664">
              <a:spcBef>
                <a:spcPct val="0"/>
              </a:spcBef>
              <a:defRPr/>
            </a:pPr>
            <a:r>
              <a:rPr lang="en-US" baseline="0" dirty="0" smtClean="0">
                <a:latin typeface="Arial" pitchFamily="34" charset="0"/>
                <a:cs typeface="Arial" pitchFamily="34" charset="0"/>
              </a:rPr>
              <a:t>In Part V, block c, the senior rater will list two successive assignments and one broadening assignment, by duty title only, that the </a:t>
            </a:r>
            <a:r>
              <a:rPr lang="en-US" dirty="0" smtClean="0">
                <a:latin typeface="Arial" pitchFamily="34" charset="0"/>
                <a:cs typeface="Arial" pitchFamily="34" charset="0"/>
              </a:rPr>
              <a:t>r</a:t>
            </a:r>
            <a:r>
              <a:rPr lang="en-US" baseline="0" dirty="0" smtClean="0">
                <a:latin typeface="Arial" pitchFamily="34" charset="0"/>
                <a:cs typeface="Arial" pitchFamily="34" charset="0"/>
              </a:rPr>
              <a:t>ated NCO can best serve the Army in the future.</a:t>
            </a:r>
          </a:p>
          <a:p>
            <a:pPr defTabSz="956664">
              <a:spcBef>
                <a:spcPct val="0"/>
              </a:spcBef>
              <a:defRPr/>
            </a:pPr>
            <a:endParaRPr lang="en-US" baseline="0" dirty="0" smtClean="0">
              <a:latin typeface="Arial" pitchFamily="34" charset="0"/>
              <a:cs typeface="Arial" pitchFamily="34" charset="0"/>
            </a:endParaRPr>
          </a:p>
          <a:p>
            <a:pPr defTabSz="956664">
              <a:spcBef>
                <a:spcPct val="0"/>
              </a:spcBef>
              <a:defRPr/>
            </a:pPr>
            <a:r>
              <a:rPr lang="en-US" baseline="0" dirty="0" smtClean="0">
                <a:latin typeface="Arial" pitchFamily="34" charset="0"/>
                <a:cs typeface="Arial" pitchFamily="34" charset="0"/>
              </a:rPr>
              <a:t>NEXT SLIDE</a:t>
            </a:r>
          </a:p>
          <a:p>
            <a:pPr eaLnBrk="1" hangingPunct="1">
              <a:spcBef>
                <a:spcPct val="0"/>
              </a:spcBef>
            </a:pPr>
            <a:endParaRPr lang="en-US" dirty="0" smtClean="0">
              <a:latin typeface="Arial" pitchFamily="34" charset="0"/>
              <a:cs typeface="Arial" pitchFamily="34" charset="0"/>
            </a:endParaRPr>
          </a:p>
          <a:p>
            <a:pPr eaLnBrk="1" hangingPunct="1">
              <a:lnSpc>
                <a:spcPct val="90000"/>
              </a:lnSpc>
              <a:spcBef>
                <a:spcPct val="0"/>
              </a:spcBef>
            </a:pPr>
            <a:endParaRPr lang="en-US" b="0"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891052-022A-4FA7-A309-0A3EC3AC2D2C}" type="slidenum">
              <a:rPr lang="en-US" smtClean="0"/>
              <a:pPr fontAlgn="base">
                <a:spcBef>
                  <a:spcPct val="0"/>
                </a:spcBef>
                <a:spcAft>
                  <a:spcPct val="0"/>
                </a:spcAft>
                <a:defRPr/>
              </a:pPr>
              <a:t>26</a:t>
            </a:fld>
            <a:endParaRPr lang="en-US" dirty="0" smtClean="0"/>
          </a:p>
        </p:txBody>
      </p:sp>
    </p:spTree>
    <p:extLst>
      <p:ext uri="{BB962C8B-B14F-4D97-AF65-F5344CB8AC3E}">
        <p14:creationId xmlns:p14="http://schemas.microsoft.com/office/powerpoint/2010/main" val="2037242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88913"/>
            <a:ext cx="6296025" cy="4721225"/>
          </a:xfrm>
        </p:spPr>
      </p:sp>
      <p:sp>
        <p:nvSpPr>
          <p:cNvPr id="3" name="Notes Placeholder 2"/>
          <p:cNvSpPr>
            <a:spLocks noGrp="1"/>
          </p:cNvSpPr>
          <p:nvPr>
            <p:ph type="body" idx="1"/>
          </p:nvPr>
        </p:nvSpPr>
        <p:spPr>
          <a:xfrm>
            <a:off x="318052" y="5194092"/>
            <a:ext cx="6679096" cy="3777521"/>
          </a:xfrm>
        </p:spPr>
        <p:txBody>
          <a:bodyPr>
            <a:normAutofit/>
          </a:bodyPr>
          <a:lstStyle/>
          <a:p>
            <a:r>
              <a:rPr lang="en-US" dirty="0" smtClean="0">
                <a:latin typeface="Arial" pitchFamily="34" charset="0"/>
                <a:cs typeface="Arial" pitchFamily="34" charset="0"/>
              </a:rPr>
              <a:t>To recap Module 3 – Grade</a:t>
            </a:r>
            <a:r>
              <a:rPr lang="en-US" baseline="0" dirty="0" smtClean="0">
                <a:latin typeface="Arial" pitchFamily="34" charset="0"/>
                <a:cs typeface="Arial" pitchFamily="34" charset="0"/>
              </a:rPr>
              <a:t> Plate Forms</a:t>
            </a:r>
            <a:r>
              <a:rPr lang="en-US" dirty="0" smtClean="0">
                <a:latin typeface="Arial" pitchFamily="34" charset="0"/>
                <a:cs typeface="Arial" pitchFamily="34" charset="0"/>
              </a:rPr>
              <a:t>,</a:t>
            </a:r>
            <a:r>
              <a:rPr lang="en-US" baseline="0" dirty="0" smtClean="0">
                <a:latin typeface="Arial" pitchFamily="34" charset="0"/>
                <a:cs typeface="Arial" pitchFamily="34" charset="0"/>
              </a:rPr>
              <a:t> we covered the </a:t>
            </a:r>
            <a:r>
              <a:rPr lang="en-US" dirty="0" smtClean="0">
                <a:latin typeface="Arial" pitchFamily="34" charset="0"/>
                <a:cs typeface="Arial" pitchFamily="34" charset="0"/>
              </a:rPr>
              <a:t>following key areas:</a:t>
            </a:r>
          </a:p>
          <a:p>
            <a:endParaRPr lang="en-US" dirty="0" smtClean="0">
              <a:latin typeface="Arial" pitchFamily="34" charset="0"/>
              <a:cs typeface="Arial" pitchFamily="34" charset="0"/>
            </a:endParaRPr>
          </a:p>
          <a:p>
            <a:pPr defTabSz="956664">
              <a:buFont typeface="Arial" charset="0"/>
              <a:buChar char="•"/>
              <a:defRPr/>
            </a:pPr>
            <a:r>
              <a:rPr lang="en-US" baseline="0" dirty="0" smtClean="0">
                <a:latin typeface="Arial" pitchFamily="34" charset="0"/>
                <a:cs typeface="Arial" pitchFamily="34" charset="0"/>
              </a:rPr>
              <a:t> </a:t>
            </a:r>
            <a:r>
              <a:rPr lang="en-US" dirty="0" smtClean="0">
                <a:latin typeface="Arial" pitchFamily="34" charset="0"/>
                <a:cs typeface="Arial" pitchFamily="34" charset="0"/>
              </a:rPr>
              <a:t>What is changing on the NCOER</a:t>
            </a:r>
            <a:endParaRPr lang="en-US" baseline="0" dirty="0" smtClean="0">
              <a:latin typeface="Arial" pitchFamily="34" charset="0"/>
              <a:cs typeface="Arial" pitchFamily="34" charset="0"/>
            </a:endParaRPr>
          </a:p>
          <a:p>
            <a:pPr defTabSz="956664">
              <a:buFont typeface="Arial" charset="0"/>
              <a:buChar char="•"/>
              <a:defRPr/>
            </a:pPr>
            <a:r>
              <a:rPr lang="en-US" baseline="0" dirty="0" smtClean="0">
                <a:latin typeface="Arial" pitchFamily="34" charset="0"/>
                <a:cs typeface="Arial" pitchFamily="34" charset="0"/>
              </a:rPr>
              <a:t> The </a:t>
            </a:r>
            <a:r>
              <a:rPr lang="en-US" dirty="0" smtClean="0">
                <a:latin typeface="Arial" pitchFamily="34" charset="0"/>
                <a:cs typeface="Arial" pitchFamily="34" charset="0"/>
              </a:rPr>
              <a:t>2166-9 Series Forms and the parts of each form</a:t>
            </a:r>
            <a:endParaRPr lang="en-US" baseline="0" dirty="0" smtClean="0">
              <a:latin typeface="Arial" pitchFamily="34" charset="0"/>
              <a:cs typeface="Arial" pitchFamily="34" charset="0"/>
            </a:endParaRPr>
          </a:p>
          <a:p>
            <a:pPr>
              <a:buFont typeface="Arial" charset="0"/>
              <a:buChar char="•"/>
            </a:pPr>
            <a:r>
              <a:rPr lang="en-US" baseline="0" dirty="0" smtClean="0">
                <a:latin typeface="Arial" pitchFamily="34" charset="0"/>
                <a:cs typeface="Arial" pitchFamily="34" charset="0"/>
              </a:rPr>
              <a:t> The leader attributes and competencies and how the Leadership Requirements Model is linked to the three reports</a:t>
            </a:r>
          </a:p>
          <a:p>
            <a:pPr>
              <a:buFont typeface="Arial" charset="0"/>
              <a:buNone/>
            </a:pPr>
            <a:endParaRPr lang="en-US" baseline="0" dirty="0" smtClean="0">
              <a:latin typeface="Arial" pitchFamily="34" charset="0"/>
              <a:cs typeface="Arial" pitchFamily="34" charset="0"/>
            </a:endParaRPr>
          </a:p>
          <a:p>
            <a:pPr>
              <a:buFont typeface="Arial" charset="0"/>
              <a:buNone/>
            </a:pPr>
            <a:r>
              <a:rPr lang="en-US" baseline="0" dirty="0" smtClean="0">
                <a:latin typeface="Arial" pitchFamily="34" charset="0"/>
                <a:cs typeface="Arial" pitchFamily="34" charset="0"/>
              </a:rPr>
              <a:t>NEXT SLIDE</a:t>
            </a:r>
          </a:p>
          <a:p>
            <a:pPr>
              <a:buFontTx/>
              <a:buChar char="-"/>
            </a:pP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6B13AE2-D634-497F-8AEE-F136ED92B783}" type="slidenum">
              <a:rPr lang="en-US" smtClean="0"/>
              <a:pPr/>
              <a:t>27</a:t>
            </a:fld>
            <a:endParaRPr lang="en-US" dirty="0"/>
          </a:p>
        </p:txBody>
      </p:sp>
    </p:spTree>
    <p:extLst>
      <p:ext uri="{BB962C8B-B14F-4D97-AF65-F5344CB8AC3E}">
        <p14:creationId xmlns:p14="http://schemas.microsoft.com/office/powerpoint/2010/main" val="2771355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88913"/>
            <a:ext cx="6296025" cy="4721225"/>
          </a:xfrm>
        </p:spPr>
      </p:sp>
      <p:sp>
        <p:nvSpPr>
          <p:cNvPr id="3" name="Notes Placeholder 2"/>
          <p:cNvSpPr>
            <a:spLocks noGrp="1"/>
          </p:cNvSpPr>
          <p:nvPr>
            <p:ph type="body" idx="1"/>
          </p:nvPr>
        </p:nvSpPr>
        <p:spPr>
          <a:xfrm>
            <a:off x="318052" y="5194092"/>
            <a:ext cx="6679096" cy="3777521"/>
          </a:xfrm>
        </p:spPr>
        <p:txBody>
          <a:bodyPr>
            <a:normAutofit/>
          </a:bodyPr>
          <a:lstStyle/>
          <a:p>
            <a:r>
              <a:rPr lang="en-US" dirty="0" smtClean="0">
                <a:latin typeface="Arial" pitchFamily="34" charset="0"/>
                <a:cs typeface="Arial" pitchFamily="34" charset="0"/>
              </a:rPr>
              <a:t>In addition, we covered the rater</a:t>
            </a:r>
            <a:r>
              <a:rPr lang="en-US" baseline="0" dirty="0" smtClean="0">
                <a:latin typeface="Arial" pitchFamily="34" charset="0"/>
                <a:cs typeface="Arial" pitchFamily="34" charset="0"/>
              </a:rPr>
              <a:t> and senior rater’s assessment for each form and the NCOER Support Form. </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NEXT SLIDE</a:t>
            </a:r>
            <a:endParaRPr lang="en-US" dirty="0" smtClean="0">
              <a:latin typeface="Arial" pitchFamily="34" charset="0"/>
              <a:cs typeface="Arial" pitchFamily="34" charset="0"/>
            </a:endParaRPr>
          </a:p>
          <a:p>
            <a:pPr>
              <a:buFontTx/>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28</a:t>
            </a:fld>
            <a:endParaRPr lang="en-US" dirty="0"/>
          </a:p>
        </p:txBody>
      </p:sp>
    </p:spTree>
    <p:extLst>
      <p:ext uri="{BB962C8B-B14F-4D97-AF65-F5344CB8AC3E}">
        <p14:creationId xmlns:p14="http://schemas.microsoft.com/office/powerpoint/2010/main" val="245261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88913"/>
            <a:ext cx="6296025" cy="4721225"/>
          </a:xfrm>
        </p:spPr>
      </p:sp>
      <p:sp>
        <p:nvSpPr>
          <p:cNvPr id="3" name="Notes Placeholder 2"/>
          <p:cNvSpPr>
            <a:spLocks noGrp="1"/>
          </p:cNvSpPr>
          <p:nvPr>
            <p:ph type="body" idx="1"/>
          </p:nvPr>
        </p:nvSpPr>
        <p:spPr>
          <a:xfrm>
            <a:off x="318052" y="5194092"/>
            <a:ext cx="6679096" cy="3777521"/>
          </a:xfrm>
        </p:spPr>
        <p:txBody>
          <a:bodyPr>
            <a:normAutofit/>
          </a:bodyPr>
          <a:lstStyle/>
          <a:p>
            <a:pPr defTabSz="956664">
              <a:defRPr/>
            </a:pPr>
            <a:r>
              <a:rPr lang="en-US" dirty="0" smtClean="0">
                <a:latin typeface="Arial" pitchFamily="34" charset="0"/>
                <a:cs typeface="Arial" pitchFamily="34" charset="0"/>
              </a:rPr>
              <a:t>Subject to your questions, this concludes my brief of Module 3.</a:t>
            </a:r>
          </a:p>
          <a:p>
            <a:endParaRPr lang="en-US" dirty="0"/>
          </a:p>
        </p:txBody>
      </p:sp>
      <p:sp>
        <p:nvSpPr>
          <p:cNvPr id="4" name="Slide Number Placeholder 3"/>
          <p:cNvSpPr>
            <a:spLocks noGrp="1"/>
          </p:cNvSpPr>
          <p:nvPr>
            <p:ph type="sldNum" sz="quarter" idx="10"/>
          </p:nvPr>
        </p:nvSpPr>
        <p:spPr>
          <a:xfrm>
            <a:off x="4189122" y="9182195"/>
            <a:ext cx="3204754" cy="483362"/>
          </a:xfrm>
          <a:prstGeom prst="rect">
            <a:avLst/>
          </a:prstGeom>
        </p:spPr>
        <p:txBody>
          <a:bodyPr lIns="97476" tIns="48739" rIns="97476" bIns="48739"/>
          <a:lstStyle/>
          <a:p>
            <a:fld id="{95C19177-7718-4DD7-B565-B11C7A9F0FFE}" type="slidenum">
              <a:rPr lang="en-US" smtClean="0"/>
              <a:pPr/>
              <a:t>29</a:t>
            </a:fld>
            <a:endParaRPr lang="en-US" dirty="0"/>
          </a:p>
        </p:txBody>
      </p:sp>
    </p:spTree>
    <p:extLst>
      <p:ext uri="{BB962C8B-B14F-4D97-AF65-F5344CB8AC3E}">
        <p14:creationId xmlns:p14="http://schemas.microsoft.com/office/powerpoint/2010/main" val="122482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88913"/>
            <a:ext cx="6296025" cy="4721225"/>
          </a:xfrm>
        </p:spPr>
      </p:sp>
      <p:sp>
        <p:nvSpPr>
          <p:cNvPr id="3" name="Notes Placeholder 2"/>
          <p:cNvSpPr>
            <a:spLocks noGrp="1"/>
          </p:cNvSpPr>
          <p:nvPr>
            <p:ph type="body" idx="1"/>
          </p:nvPr>
        </p:nvSpPr>
        <p:spPr>
          <a:xfrm>
            <a:off x="318052" y="5194092"/>
            <a:ext cx="6599583" cy="3777521"/>
          </a:xfrm>
        </p:spPr>
        <p:txBody>
          <a:bodyPr>
            <a:normAutofit/>
          </a:bodyPr>
          <a:lstStyle/>
          <a:p>
            <a:r>
              <a:rPr lang="en-US" dirty="0" smtClean="0">
                <a:latin typeface="Arial" pitchFamily="34" charset="0"/>
                <a:cs typeface="Arial" pitchFamily="34" charset="0"/>
              </a:rPr>
              <a:t>In addition, I’ll also discuss the rater</a:t>
            </a:r>
            <a:r>
              <a:rPr lang="en-US" baseline="0" dirty="0" smtClean="0">
                <a:latin typeface="Arial" pitchFamily="34" charset="0"/>
                <a:cs typeface="Arial" pitchFamily="34" charset="0"/>
              </a:rPr>
              <a:t> and senior rater assessments for each form and the senior rater potential measures.  </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NEXT SLIDE</a:t>
            </a: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3</a:t>
            </a:fld>
            <a:endParaRPr lang="en-US" dirty="0"/>
          </a:p>
        </p:txBody>
      </p:sp>
    </p:spTree>
    <p:extLst>
      <p:ext uri="{BB962C8B-B14F-4D97-AF65-F5344CB8AC3E}">
        <p14:creationId xmlns:p14="http://schemas.microsoft.com/office/powerpoint/2010/main" val="263070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509588" y="188913"/>
            <a:ext cx="6296025" cy="4721225"/>
          </a:xfrm>
          <a:ln/>
        </p:spPr>
      </p:sp>
      <p:sp>
        <p:nvSpPr>
          <p:cNvPr id="198659" name="Notes Placeholder 2"/>
          <p:cNvSpPr>
            <a:spLocks noGrp="1"/>
          </p:cNvSpPr>
          <p:nvPr>
            <p:ph type="body" idx="1"/>
          </p:nvPr>
        </p:nvSpPr>
        <p:spPr>
          <a:xfrm>
            <a:off x="318052" y="5194092"/>
            <a:ext cx="6679096" cy="3777521"/>
          </a:xfrm>
          <a:noFill/>
          <a:ln/>
        </p:spPr>
        <p:txBody>
          <a:bodyPr>
            <a:normAutofit fontScale="85000" lnSpcReduction="20000"/>
          </a:bodyPr>
          <a:lstStyle/>
          <a:p>
            <a:pPr marL="0" lvl="2">
              <a:buClr>
                <a:srgbClr val="000000"/>
              </a:buClr>
              <a:defRPr/>
            </a:pPr>
            <a:r>
              <a:rPr lang="en-US" dirty="0" smtClean="0">
                <a:latin typeface="Arial" pitchFamily="34" charset="0"/>
                <a:cs typeface="Arial" pitchFamily="34" charset="0"/>
              </a:rPr>
              <a:t>Here is a comparison chart of the current NCOER and the New NCOER.</a:t>
            </a:r>
          </a:p>
          <a:p>
            <a:pPr marL="0" lvl="2">
              <a:buClr>
                <a:srgbClr val="000000"/>
              </a:buClr>
              <a:defRPr/>
            </a:pPr>
            <a:endParaRPr lang="en-US" dirty="0" smtClean="0">
              <a:latin typeface="Arial" pitchFamily="34" charset="0"/>
              <a:cs typeface="Arial" pitchFamily="34" charset="0"/>
            </a:endParaRPr>
          </a:p>
          <a:p>
            <a:pPr marL="0" lvl="2">
              <a:buClr>
                <a:srgbClr val="000000"/>
              </a:buClr>
              <a:defRPr/>
            </a:pPr>
            <a:r>
              <a:rPr lang="en-US" dirty="0" smtClean="0">
                <a:latin typeface="Arial" pitchFamily="34" charset="0"/>
                <a:cs typeface="Arial" pitchFamily="34" charset="0"/>
              </a:rPr>
              <a:t>As you can see, the New NCOER Support Form aligns with current doctrine, ADP 6-22; whereas the current NCOER is based on outdated doctrine.  The DA 2166-9 now has an entry for the rated NCO to provide their goals and expectations for that rating period.  The support form also incorporates an SSD/NCOES completion box for the next grade so that the rater and senior rater may track the progress of the NCO’s Military Education Level and attaining promotion eligibility.  </a:t>
            </a:r>
          </a:p>
          <a:p>
            <a:pPr marL="0" lvl="2">
              <a:buClr>
                <a:srgbClr val="000000"/>
              </a:buClr>
              <a:defRPr/>
            </a:pPr>
            <a:r>
              <a:rPr lang="en-US" dirty="0" smtClean="0">
                <a:latin typeface="Arial" pitchFamily="34" charset="0"/>
                <a:cs typeface="Arial" pitchFamily="34" charset="0"/>
              </a:rPr>
              <a:t>   </a:t>
            </a:r>
          </a:p>
          <a:p>
            <a:pPr marL="0" lvl="2">
              <a:buClr>
                <a:srgbClr val="000000"/>
              </a:buClr>
              <a:defRPr/>
            </a:pPr>
            <a:r>
              <a:rPr lang="en-US" dirty="0" smtClean="0">
                <a:latin typeface="Arial" pitchFamily="34" charset="0"/>
                <a:cs typeface="Arial" pitchFamily="34" charset="0"/>
              </a:rPr>
              <a:t>Three reports were developed for the levels of leadership, based on grade and scope of responsibility. The first NCOER form, which is referred to as the direct-level report is for NCOs in the rank of SGT.  This form is developmental in nature.  At this level, junior NCOs are refining the </a:t>
            </a:r>
            <a:r>
              <a:rPr lang="en-US" kern="0" dirty="0" smtClean="0">
                <a:latin typeface="Arial" pitchFamily="34" charset="0"/>
                <a:cs typeface="Arial" pitchFamily="34" charset="0"/>
              </a:rPr>
              <a:t>ability to apply competencies at a proficient level.  The organizational-level form is for SSG through MSG; it </a:t>
            </a:r>
            <a:r>
              <a:rPr lang="en-US" dirty="0" smtClean="0">
                <a:latin typeface="Arial" pitchFamily="34" charset="0"/>
                <a:cs typeface="Arial" pitchFamily="34" charset="0"/>
              </a:rPr>
              <a:t>focuses on organizational</a:t>
            </a:r>
            <a:r>
              <a:rPr lang="en-US" baseline="0" dirty="0" smtClean="0">
                <a:latin typeface="Arial" pitchFamily="34" charset="0"/>
                <a:cs typeface="Arial" pitchFamily="34" charset="0"/>
              </a:rPr>
              <a:t> systems and processes</a:t>
            </a:r>
            <a:r>
              <a:rPr lang="en-US" dirty="0" smtClean="0">
                <a:latin typeface="Arial" pitchFamily="34" charset="0"/>
                <a:cs typeface="Arial" pitchFamily="34" charset="0"/>
              </a:rPr>
              <a:t>.</a:t>
            </a:r>
            <a:r>
              <a:rPr lang="en-US" kern="0" dirty="0" smtClean="0">
                <a:latin typeface="Arial" pitchFamily="34" charset="0"/>
                <a:cs typeface="Arial" pitchFamily="34" charset="0"/>
              </a:rPr>
              <a:t>   In this level of leadership, NCOs apply competencies to increasingly complex situations</a:t>
            </a:r>
            <a:r>
              <a:rPr lang="en-US" dirty="0" smtClean="0">
                <a:latin typeface="Arial" pitchFamily="34" charset="0"/>
                <a:cs typeface="Arial" pitchFamily="34" charset="0"/>
              </a:rPr>
              <a:t>.  The last form is the strategic-level report for CSM/SGM.  At the strategic level, leaders shape the </a:t>
            </a:r>
            <a:r>
              <a:rPr lang="en-US" kern="0" dirty="0" smtClean="0">
                <a:latin typeface="Arial" pitchFamily="34" charset="0"/>
                <a:cs typeface="Arial" pitchFamily="34" charset="0"/>
              </a:rPr>
              <a:t>military through change over extended time.</a:t>
            </a:r>
          </a:p>
          <a:p>
            <a:pPr marL="0" lvl="2">
              <a:buClr>
                <a:srgbClr val="000000"/>
              </a:buClr>
              <a:defRPr/>
            </a:pPr>
            <a:endParaRPr lang="en-US" kern="0" dirty="0" smtClean="0">
              <a:latin typeface="Arial" pitchFamily="34" charset="0"/>
              <a:cs typeface="Arial" pitchFamily="34" charset="0"/>
            </a:endParaRPr>
          </a:p>
          <a:p>
            <a:pPr marL="0" lvl="2">
              <a:buClr>
                <a:srgbClr val="000000"/>
              </a:buClr>
              <a:defRPr/>
            </a:pPr>
            <a:r>
              <a:rPr lang="en-US" kern="0" dirty="0" smtClean="0">
                <a:latin typeface="Arial" pitchFamily="34" charset="0"/>
                <a:cs typeface="Arial" pitchFamily="34" charset="0"/>
              </a:rPr>
              <a:t>There is a clear delineation between the rater and senior rater responsibilities. The rater will assess performance only and the senior rater will assess potential.   The senior rater will also assume the role/responsibility of reviewer.  The role of supplementary reviewer has been added and there are certain cases when a supplementary review is required.   </a:t>
            </a:r>
          </a:p>
          <a:p>
            <a:pPr marL="0" lvl="2">
              <a:buClr>
                <a:srgbClr val="000000"/>
              </a:buClr>
              <a:defRPr/>
            </a:pPr>
            <a:endParaRPr lang="en-US" kern="0" dirty="0" smtClean="0">
              <a:latin typeface="Arial" pitchFamily="34" charset="0"/>
              <a:cs typeface="Arial" pitchFamily="34" charset="0"/>
            </a:endParaRPr>
          </a:p>
          <a:p>
            <a:pPr marL="0" lvl="2">
              <a:buClr>
                <a:srgbClr val="000000"/>
              </a:buClr>
              <a:defRPr/>
            </a:pPr>
            <a:r>
              <a:rPr lang="en-US" kern="0" dirty="0" smtClean="0">
                <a:latin typeface="Arial" pitchFamily="34" charset="0"/>
                <a:cs typeface="Arial" pitchFamily="34" charset="0"/>
              </a:rPr>
              <a:t>The assessment format has also changed as the senior rater comments will be written in narrative format and the entire assessment for CSM/SGM will be written in narrative comments.  </a:t>
            </a:r>
          </a:p>
          <a:p>
            <a:pPr marL="0" lvl="2">
              <a:buClr>
                <a:srgbClr val="000000"/>
              </a:buClr>
              <a:defRPr/>
            </a:pPr>
            <a:endParaRPr lang="en-US" kern="0" dirty="0" smtClean="0">
              <a:latin typeface="Arial" pitchFamily="34" charset="0"/>
              <a:cs typeface="Arial" pitchFamily="34" charset="0"/>
            </a:endParaRPr>
          </a:p>
          <a:p>
            <a:pPr marL="0" lvl="2">
              <a:buClr>
                <a:srgbClr val="000000"/>
              </a:buClr>
              <a:defRPr/>
            </a:pPr>
            <a:r>
              <a:rPr lang="en-US" kern="0" dirty="0" smtClean="0">
                <a:latin typeface="Arial" pitchFamily="34" charset="0"/>
                <a:cs typeface="Arial" pitchFamily="34" charset="0"/>
              </a:rPr>
              <a:t>The new NCOER is designed to reduce inflation and this will be accomplished through the controlled potential-based senior rater assessment and also by incorporating a rater tendency label and a managed senior rater profile for SSG through CSM/SGM.  </a:t>
            </a:r>
          </a:p>
          <a:p>
            <a:pPr marL="0" lvl="2">
              <a:buClr>
                <a:srgbClr val="000000"/>
              </a:buClr>
              <a:defRPr/>
            </a:pPr>
            <a:endParaRPr lang="en-US" kern="0" dirty="0" smtClean="0">
              <a:latin typeface="Arial" pitchFamily="34" charset="0"/>
              <a:cs typeface="Arial" pitchFamily="34" charset="0"/>
            </a:endParaRPr>
          </a:p>
          <a:p>
            <a:pPr marL="0" lvl="2">
              <a:buClr>
                <a:srgbClr val="000000"/>
              </a:buClr>
              <a:defRPr/>
            </a:pPr>
            <a:r>
              <a:rPr lang="en-US" kern="0" dirty="0" smtClean="0">
                <a:latin typeface="Arial" pitchFamily="34" charset="0"/>
                <a:cs typeface="Arial" pitchFamily="34" charset="0"/>
              </a:rPr>
              <a:t>NEXT SLIDE</a:t>
            </a:r>
            <a:endParaRPr lang="en-US" dirty="0" smtClean="0">
              <a:latin typeface="Arial" pitchFamily="34" charset="0"/>
              <a:cs typeface="Arial" pitchFamily="34" charset="0"/>
            </a:endParaRPr>
          </a:p>
        </p:txBody>
      </p:sp>
      <p:sp>
        <p:nvSpPr>
          <p:cNvPr id="198660" name="Slide Number Placeholder 3"/>
          <p:cNvSpPr>
            <a:spLocks noGrp="1"/>
          </p:cNvSpPr>
          <p:nvPr>
            <p:ph type="sldNum" sz="quarter" idx="5"/>
          </p:nvPr>
        </p:nvSpPr>
        <p:spPr>
          <a:noFill/>
        </p:spPr>
        <p:txBody>
          <a:bodyPr/>
          <a:lstStyle/>
          <a:p>
            <a:pPr defTabSz="940205"/>
            <a:fld id="{0F029961-ADFD-4C6E-82F0-4FF2AC480080}" type="slidenum">
              <a:rPr lang="en-US">
                <a:latin typeface="Arial" charset="0"/>
              </a:rPr>
              <a:pPr defTabSz="940205"/>
              <a:t>4</a:t>
            </a:fld>
            <a:endParaRPr lang="en-US" dirty="0">
              <a:latin typeface="Arial" charset="0"/>
            </a:endParaRPr>
          </a:p>
        </p:txBody>
      </p:sp>
    </p:spTree>
    <p:extLst>
      <p:ext uri="{BB962C8B-B14F-4D97-AF65-F5344CB8AC3E}">
        <p14:creationId xmlns:p14="http://schemas.microsoft.com/office/powerpoint/2010/main" val="235712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509588" y="188913"/>
            <a:ext cx="6296025" cy="4721225"/>
          </a:xfrm>
          <a:noFill/>
          <a:ln>
            <a:solidFill>
              <a:srgbClr val="000000"/>
            </a:solidFill>
            <a:miter lim="800000"/>
            <a:headEnd/>
            <a:tailEnd/>
          </a:ln>
        </p:spPr>
      </p:sp>
      <p:sp>
        <p:nvSpPr>
          <p:cNvPr id="51203" name="Notes Placeholder 2"/>
          <p:cNvSpPr>
            <a:spLocks noGrp="1"/>
          </p:cNvSpPr>
          <p:nvPr>
            <p:ph type="body" idx="1"/>
          </p:nvPr>
        </p:nvSpPr>
        <p:spPr bwMode="auto">
          <a:xfrm>
            <a:off x="318052" y="5194092"/>
            <a:ext cx="6679096" cy="3777521"/>
          </a:xfrm>
          <a:noFill/>
        </p:spPr>
        <p:txBody>
          <a:bodyPr wrap="square" numCol="1" anchor="t" anchorCtr="0" compatLnSpc="1">
            <a:prstTxWarp prst="textNoShape">
              <a:avLst/>
            </a:prstTxWarp>
            <a:normAutofit/>
          </a:bodyPr>
          <a:lstStyle/>
          <a:p>
            <a:pPr eaLnBrk="1" hangingPunct="1">
              <a:spcBef>
                <a:spcPct val="0"/>
              </a:spcBef>
            </a:pPr>
            <a:r>
              <a:rPr lang="en-US" dirty="0" smtClean="0">
                <a:latin typeface="Arial" pitchFamily="34" charset="0"/>
                <a:cs typeface="Arial" pitchFamily="34" charset="0"/>
              </a:rPr>
              <a:t>As mentioned on the previous slide</a:t>
            </a:r>
            <a:r>
              <a:rPr lang="en-US" baseline="0" dirty="0" smtClean="0">
                <a:latin typeface="Arial" pitchFamily="34" charset="0"/>
                <a:cs typeface="Arial" pitchFamily="34" charset="0"/>
              </a:rPr>
              <a:t>, DA Form 2166-9-1A, the NCOER Support Form, will align with Army leadership doctrine.  In addition, the rated NCO’s current Military Education Level (MEL) and Structured Self Development (SSD) codes will be included on the form.  This will enable the rating officials to mentor and counsel the rated NCO and track his/her progress in attaining promotion eligibility for the next grade.  In the case of Sergeants Major, eligibility for joint and/or nominative assignments.</a:t>
            </a:r>
          </a:p>
          <a:p>
            <a:pPr eaLnBrk="1" hangingPunct="1">
              <a:spcBef>
                <a:spcPct val="0"/>
              </a:spcBef>
            </a:pPr>
            <a:endParaRPr lang="en-US" b="1" baseline="0" dirty="0" smtClean="0">
              <a:latin typeface="Arial" pitchFamily="34" charset="0"/>
              <a:cs typeface="Arial" pitchFamily="34" charset="0"/>
            </a:endParaRPr>
          </a:p>
          <a:p>
            <a:pPr eaLnBrk="1" hangingPunct="1">
              <a:spcBef>
                <a:spcPct val="0"/>
              </a:spcBef>
            </a:pPr>
            <a:r>
              <a:rPr lang="en-US" b="0" baseline="0" dirty="0" smtClean="0">
                <a:latin typeface="Arial" pitchFamily="34" charset="0"/>
                <a:cs typeface="Arial" pitchFamily="34" charset="0"/>
              </a:rPr>
              <a:t>Another key change is the ability for the senior rater to counsel the rated NCO twice during the rating period and document it on the NCOER Support Form.  This will complement the rater’s initial and quarterly counseling session</a:t>
            </a:r>
            <a:r>
              <a:rPr lang="en-US" b="0" baseline="0" dirty="0" smtClean="0">
                <a:solidFill>
                  <a:srgbClr val="FF0000"/>
                </a:solidFill>
                <a:latin typeface="Arial" pitchFamily="34" charset="0"/>
                <a:cs typeface="Arial" pitchFamily="34" charset="0"/>
              </a:rPr>
              <a:t>.  </a:t>
            </a:r>
            <a:r>
              <a:rPr lang="en-US" baseline="0" dirty="0" smtClean="0">
                <a:latin typeface="Arial" pitchFamily="34" charset="0"/>
                <a:cs typeface="Arial" pitchFamily="34" charset="0"/>
              </a:rPr>
              <a:t>Also, with the implementation of a senior rater profile, it becomes more critical for the senior rater to provide counsel and mentorship to the rated NCO.</a:t>
            </a:r>
          </a:p>
          <a:p>
            <a:pPr eaLnBrk="1" hangingPunct="1">
              <a:spcBef>
                <a:spcPct val="0"/>
              </a:spcBef>
            </a:pPr>
            <a:endParaRPr lang="en-US" baseline="0" dirty="0" smtClean="0">
              <a:latin typeface="Arial" pitchFamily="34" charset="0"/>
              <a:cs typeface="Arial" pitchFamily="34" charset="0"/>
            </a:endParaRPr>
          </a:p>
          <a:p>
            <a:pPr eaLnBrk="1" hangingPunct="1">
              <a:spcBef>
                <a:spcPct val="0"/>
              </a:spcBef>
              <a:buFont typeface="Arial" pitchFamily="34" charset="0"/>
              <a:buNone/>
            </a:pPr>
            <a:r>
              <a:rPr lang="en-US" baseline="0" dirty="0" smtClean="0">
                <a:latin typeface="Arial" pitchFamily="34" charset="0"/>
                <a:cs typeface="Arial" pitchFamily="34" charset="0"/>
              </a:rPr>
              <a:t>In Part IV, the rated NCO will list their goals and expectations.  This change gives the rated NCO input about goals and expectations but will also place more onus or responsibility on the rated NCO to perform throughout the rating period.  The information provided gives the rating officials additional information to consider when evaluating overall performance and potential at the end of the rating period.</a:t>
            </a:r>
          </a:p>
          <a:p>
            <a:pPr eaLnBrk="1" hangingPunct="1">
              <a:spcBef>
                <a:spcPct val="0"/>
              </a:spcBef>
            </a:pPr>
            <a:endParaRPr lang="en-US" baseline="0" dirty="0" smtClean="0">
              <a:latin typeface="Arial" pitchFamily="34" charset="0"/>
              <a:cs typeface="Arial" pitchFamily="34" charset="0"/>
            </a:endParaRPr>
          </a:p>
          <a:p>
            <a:pPr eaLnBrk="1" hangingPunct="1">
              <a:spcBef>
                <a:spcPct val="0"/>
              </a:spcBef>
            </a:pPr>
            <a:r>
              <a:rPr lang="en-US" baseline="0" dirty="0" smtClean="0">
                <a:latin typeface="Arial" pitchFamily="34" charset="0"/>
                <a:cs typeface="Arial" pitchFamily="34" charset="0"/>
              </a:rPr>
              <a:t>NEXT SLIDE</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8BD2B5-E255-4844-B106-B00EE626E614}" type="slidenum">
              <a:rPr lang="en-US" smtClean="0"/>
              <a:pPr fontAlgn="base">
                <a:spcBef>
                  <a:spcPct val="0"/>
                </a:spcBef>
                <a:spcAft>
                  <a:spcPct val="0"/>
                </a:spcAft>
                <a:defRPr/>
              </a:pPr>
              <a:t>5</a:t>
            </a:fld>
            <a:endParaRPr lang="en-US" dirty="0" smtClean="0"/>
          </a:p>
        </p:txBody>
      </p:sp>
    </p:spTree>
    <p:extLst>
      <p:ext uri="{BB962C8B-B14F-4D97-AF65-F5344CB8AC3E}">
        <p14:creationId xmlns:p14="http://schemas.microsoft.com/office/powerpoint/2010/main" val="10512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509588" y="188913"/>
            <a:ext cx="6296025" cy="4721225"/>
          </a:xfrm>
          <a:noFill/>
          <a:ln>
            <a:solidFill>
              <a:srgbClr val="000000"/>
            </a:solidFill>
            <a:miter lim="800000"/>
            <a:headEnd/>
            <a:tailEnd/>
          </a:ln>
        </p:spPr>
      </p:sp>
      <p:sp>
        <p:nvSpPr>
          <p:cNvPr id="52227" name="Notes Placeholder 2"/>
          <p:cNvSpPr>
            <a:spLocks noGrp="1"/>
          </p:cNvSpPr>
          <p:nvPr>
            <p:ph type="body" idx="1"/>
          </p:nvPr>
        </p:nvSpPr>
        <p:spPr bwMode="auto">
          <a:xfrm>
            <a:off x="318052" y="5194092"/>
            <a:ext cx="6679096" cy="3777521"/>
          </a:xfrm>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As mentioned, the NCOER Support Form does capture the attributes and competencies from ADP 6-22.</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In Part V,  in the left column, the rater</a:t>
            </a:r>
            <a:r>
              <a:rPr lang="en-US" baseline="0" dirty="0" smtClean="0">
                <a:latin typeface="Arial" pitchFamily="34" charset="0"/>
                <a:cs typeface="Arial" pitchFamily="34" charset="0"/>
              </a:rPr>
              <a:t> will identify the major performance objectives based on the attributes and competencies listed in ADP 6-22.  In the right column, the rater can list the rated NCO’s contributions or accomplishments – these comments can help provide the basis for the NCOER itself.</a:t>
            </a:r>
            <a:endParaRPr lang="en-US" dirty="0" smtClean="0">
              <a:latin typeface="Arial" pitchFamily="34" charset="0"/>
              <a:cs typeface="Arial" pitchFamily="34" charset="0"/>
            </a:endParaRPr>
          </a:p>
          <a:p>
            <a:pPr eaLnBrk="1" hangingPunct="1">
              <a:spcBef>
                <a:spcPct val="0"/>
              </a:spcBef>
              <a:buFont typeface="Arial" pitchFamily="34" charset="0"/>
              <a:buNone/>
            </a:pPr>
            <a:endParaRPr lang="en-US" baseline="0" dirty="0" smtClean="0">
              <a:latin typeface="Arial" pitchFamily="34" charset="0"/>
              <a:cs typeface="Arial" pitchFamily="34" charset="0"/>
            </a:endParaRPr>
          </a:p>
          <a:p>
            <a:pPr eaLnBrk="1" hangingPunct="1">
              <a:spcBef>
                <a:spcPct val="0"/>
              </a:spcBef>
            </a:pPr>
            <a:r>
              <a:rPr lang="en-US" baseline="0" dirty="0" smtClean="0">
                <a:latin typeface="Arial" pitchFamily="34" charset="0"/>
                <a:cs typeface="Arial" pitchFamily="34" charset="0"/>
              </a:rPr>
              <a:t>In Part VI, the senior rater will be able to provide comments based on counseling sessions conducted with the rated NCO.</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NEXT</a:t>
            </a:r>
            <a:r>
              <a:rPr lang="en-US" baseline="0" dirty="0" smtClean="0">
                <a:latin typeface="Arial" pitchFamily="34" charset="0"/>
                <a:cs typeface="Arial" pitchFamily="34" charset="0"/>
              </a:rPr>
              <a:t> SLIDE</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F68C60-B9BF-4BE6-B15F-E78DC75B1125}" type="slidenum">
              <a:rPr lang="en-US" smtClean="0"/>
              <a:pPr fontAlgn="base">
                <a:spcBef>
                  <a:spcPct val="0"/>
                </a:spcBef>
                <a:spcAft>
                  <a:spcPct val="0"/>
                </a:spcAft>
                <a:defRPr/>
              </a:pPr>
              <a:t>6</a:t>
            </a:fld>
            <a:endParaRPr lang="en-US" dirty="0" smtClean="0"/>
          </a:p>
        </p:txBody>
      </p:sp>
    </p:spTree>
    <p:extLst>
      <p:ext uri="{BB962C8B-B14F-4D97-AF65-F5344CB8AC3E}">
        <p14:creationId xmlns:p14="http://schemas.microsoft.com/office/powerpoint/2010/main" val="759628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509588" y="188913"/>
            <a:ext cx="6296025" cy="4721225"/>
          </a:xfrm>
          <a:noFill/>
          <a:ln>
            <a:solidFill>
              <a:srgbClr val="000000"/>
            </a:solidFill>
            <a:miter lim="800000"/>
            <a:headEnd/>
            <a:tailEnd/>
          </a:ln>
        </p:spPr>
      </p:sp>
      <p:sp>
        <p:nvSpPr>
          <p:cNvPr id="44035" name="Notes Placeholder 2"/>
          <p:cNvSpPr>
            <a:spLocks noGrp="1"/>
          </p:cNvSpPr>
          <p:nvPr>
            <p:ph type="body" idx="1"/>
          </p:nvPr>
        </p:nvSpPr>
        <p:spPr bwMode="auto">
          <a:xfrm>
            <a:off x="318052" y="5194092"/>
            <a:ext cx="6679096" cy="3777521"/>
          </a:xfrm>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The next several</a:t>
            </a:r>
            <a:r>
              <a:rPr lang="en-US" baseline="0" dirty="0" smtClean="0">
                <a:latin typeface="Arial" pitchFamily="34" charset="0"/>
                <a:cs typeface="Arial" pitchFamily="34" charset="0"/>
              </a:rPr>
              <a:t> </a:t>
            </a:r>
            <a:r>
              <a:rPr lang="en-US" dirty="0" smtClean="0">
                <a:latin typeface="Arial" pitchFamily="34" charset="0"/>
                <a:cs typeface="Arial" pitchFamily="34" charset="0"/>
              </a:rPr>
              <a:t>slides</a:t>
            </a:r>
            <a:r>
              <a:rPr lang="en-US" baseline="0" dirty="0" smtClean="0">
                <a:latin typeface="Arial" pitchFamily="34" charset="0"/>
                <a:cs typeface="Arial" pitchFamily="34" charset="0"/>
              </a:rPr>
              <a:t> are screenshots of the draft grade plate NCOERs, broken down by section. As for the front page, it is the same for all three forms with the exception of the DA Form 2166-9-3 (CSM/SGM), which will be written in narrative comments. </a:t>
            </a:r>
          </a:p>
          <a:p>
            <a:pPr eaLnBrk="1" hangingPunct="1">
              <a:spcBef>
                <a:spcPct val="0"/>
              </a:spcBef>
            </a:pPr>
            <a:endParaRPr lang="en-US" baseline="0" dirty="0" smtClean="0">
              <a:latin typeface="Arial" pitchFamily="34" charset="0"/>
              <a:cs typeface="Arial" pitchFamily="34" charset="0"/>
            </a:endParaRPr>
          </a:p>
          <a:p>
            <a:pPr marL="0" lvl="2">
              <a:buClr>
                <a:srgbClr val="000000"/>
              </a:buClr>
              <a:defRPr/>
            </a:pPr>
            <a:r>
              <a:rPr lang="en-US" kern="0" dirty="0" smtClean="0">
                <a:latin typeface="Arial" pitchFamily="34" charset="0"/>
                <a:cs typeface="Arial" pitchFamily="34" charset="0"/>
              </a:rPr>
              <a:t>NEXT SLIDE</a:t>
            </a:r>
            <a:endParaRPr lang="en-US" dirty="0" smtClean="0">
              <a:latin typeface="Arial" pitchFamily="34" charset="0"/>
              <a:cs typeface="Arial" pitchFamily="34" charset="0"/>
            </a:endParaRPr>
          </a:p>
          <a:p>
            <a:pPr defTabSz="956664">
              <a:spcBef>
                <a:spcPct val="0"/>
              </a:spcBef>
              <a:defRPr/>
            </a:pPr>
            <a:endParaRPr lang="en-US" dirty="0" smtClean="0"/>
          </a:p>
          <a:p>
            <a:pPr eaLnBrk="1" hangingPunct="1">
              <a:spcBef>
                <a:spcPct val="0"/>
              </a:spcBef>
            </a:pPr>
            <a:endParaRPr lang="en-US" baseline="0" dirty="0" smtClean="0">
              <a:latin typeface="Arial" pitchFamily="34" charset="0"/>
              <a:cs typeface="Arial" pitchFamily="34" charset="0"/>
            </a:endParaRP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4D5FC-CDAF-46FB-95B0-BD09768EC75B}" type="slidenum">
              <a:rPr lang="en-US" smtClean="0"/>
              <a:pPr fontAlgn="base">
                <a:spcBef>
                  <a:spcPct val="0"/>
                </a:spcBef>
                <a:spcAft>
                  <a:spcPct val="0"/>
                </a:spcAft>
                <a:defRPr/>
              </a:pPr>
              <a:t>7</a:t>
            </a:fld>
            <a:endParaRPr lang="en-US" dirty="0" smtClean="0"/>
          </a:p>
        </p:txBody>
      </p:sp>
    </p:spTree>
    <p:extLst>
      <p:ext uri="{BB962C8B-B14F-4D97-AF65-F5344CB8AC3E}">
        <p14:creationId xmlns:p14="http://schemas.microsoft.com/office/powerpoint/2010/main" val="143296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509588" y="188913"/>
            <a:ext cx="6296025" cy="4721225"/>
          </a:xfrm>
          <a:noFill/>
          <a:ln>
            <a:solidFill>
              <a:srgbClr val="000000"/>
            </a:solidFill>
            <a:miter lim="800000"/>
            <a:headEnd/>
            <a:tailEnd/>
          </a:ln>
        </p:spPr>
      </p:sp>
      <p:sp>
        <p:nvSpPr>
          <p:cNvPr id="44035" name="Notes Placeholder 2"/>
          <p:cNvSpPr>
            <a:spLocks noGrp="1"/>
          </p:cNvSpPr>
          <p:nvPr>
            <p:ph type="body" idx="1"/>
          </p:nvPr>
        </p:nvSpPr>
        <p:spPr bwMode="auto">
          <a:xfrm>
            <a:off x="318052" y="5194092"/>
            <a:ext cx="6679096" cy="3777521"/>
          </a:xfrm>
          <a:noFill/>
        </p:spPr>
        <p:txBody>
          <a:bodyPr wrap="square" numCol="1" anchor="t" anchorCtr="0" compatLnSpc="1">
            <a:prstTxWarp prst="textNoShape">
              <a:avLst/>
            </a:prstTxWarp>
            <a:normAutofit/>
          </a:bodyPr>
          <a:lstStyle/>
          <a:p>
            <a:pPr eaLnBrk="1" hangingPunct="1">
              <a:spcBef>
                <a:spcPct val="0"/>
              </a:spcBef>
            </a:pPr>
            <a:r>
              <a:rPr lang="en-US" dirty="0" smtClean="0">
                <a:latin typeface="Arial" pitchFamily="34" charset="0"/>
                <a:cs typeface="Arial" pitchFamily="34" charset="0"/>
              </a:rPr>
              <a:t>In support</a:t>
            </a:r>
            <a:r>
              <a:rPr lang="en-US" baseline="0" dirty="0" smtClean="0">
                <a:latin typeface="Arial" pitchFamily="34" charset="0"/>
                <a:cs typeface="Arial" pitchFamily="34" charset="0"/>
              </a:rPr>
              <a:t> of the Department of Defense’s initiative to discontinue the use of Social Security Numbers, the 10-digit DOD ID Number (located on the back of the Common Access Card (CAC)) will be utilized versus the rated NCO’s SSN. </a:t>
            </a:r>
          </a:p>
          <a:p>
            <a:pPr eaLnBrk="1" hangingPunct="1">
              <a:spcBef>
                <a:spcPct val="0"/>
              </a:spcBef>
            </a:pPr>
            <a:endParaRPr lang="en-US" baseline="0" dirty="0" smtClean="0">
              <a:latin typeface="Arial" pitchFamily="34" charset="0"/>
              <a:cs typeface="Arial" pitchFamily="34" charset="0"/>
            </a:endParaRPr>
          </a:p>
          <a:p>
            <a:pPr eaLnBrk="1" hangingPunct="1">
              <a:spcBef>
                <a:spcPct val="0"/>
              </a:spcBef>
            </a:pPr>
            <a:r>
              <a:rPr lang="en-US" baseline="0" dirty="0" smtClean="0">
                <a:latin typeface="Arial" pitchFamily="34" charset="0"/>
                <a:cs typeface="Arial" pitchFamily="34" charset="0"/>
              </a:rPr>
              <a:t>Rated NCOs, rating officials, and delegates must ensure that UICs are entered correctly in Part I, block h.  If the UIC is entered incorrectly, the reporting database, Evaluation Reporting System (ERS), will not be able to retrieve information for that invalid UIC.  Like IWRS, ERS is the status reporting database for all evaluations processed in the Evaluation Entry System (EES). </a:t>
            </a:r>
          </a:p>
          <a:p>
            <a:pPr eaLnBrk="1" hangingPunct="1">
              <a:spcBef>
                <a:spcPct val="0"/>
              </a:spcBef>
            </a:pPr>
            <a:endParaRPr lang="en-US" baseline="0" dirty="0" smtClean="0">
              <a:latin typeface="Arial" pitchFamily="34" charset="0"/>
              <a:cs typeface="Arial" pitchFamily="34" charset="0"/>
            </a:endParaRPr>
          </a:p>
          <a:p>
            <a:pPr eaLnBrk="1" hangingPunct="1">
              <a:spcBef>
                <a:spcPct val="0"/>
              </a:spcBef>
            </a:pPr>
            <a:r>
              <a:rPr lang="en-US" baseline="0" dirty="0" smtClean="0">
                <a:latin typeface="Arial" pitchFamily="34" charset="0"/>
                <a:cs typeface="Arial" pitchFamily="34" charset="0"/>
              </a:rPr>
              <a:t>During a rated Soldier lookup, if the UIC is incorrect, then contact your unit S1 to update the database of record (usually EMILPO).  You can overwrite the information on the NCOER, however, it will not correct the main database.</a:t>
            </a:r>
          </a:p>
          <a:p>
            <a:pPr eaLnBrk="1" hangingPunct="1">
              <a:spcBef>
                <a:spcPct val="0"/>
              </a:spcBef>
            </a:pPr>
            <a:endParaRPr lang="en-US" baseline="0" dirty="0" smtClean="0">
              <a:latin typeface="Arial" pitchFamily="34" charset="0"/>
              <a:cs typeface="Arial" pitchFamily="34" charset="0"/>
            </a:endParaRPr>
          </a:p>
          <a:p>
            <a:pPr eaLnBrk="1" hangingPunct="1">
              <a:spcBef>
                <a:spcPct val="0"/>
              </a:spcBef>
            </a:pPr>
            <a:r>
              <a:rPr lang="en-US" baseline="0" dirty="0" smtClean="0">
                <a:latin typeface="Arial" pitchFamily="34" charset="0"/>
                <a:cs typeface="Arial" pitchFamily="34" charset="0"/>
              </a:rPr>
              <a:t>Remember if you use the NCOER Support Form in the online system, all of the admin information entered on the form will auto-populate the NCOER when it is created from the support form.</a:t>
            </a:r>
          </a:p>
          <a:p>
            <a:pPr eaLnBrk="1" hangingPunct="1">
              <a:spcBef>
                <a:spcPct val="0"/>
              </a:spcBef>
            </a:pPr>
            <a:endParaRPr lang="en-US" baseline="0" dirty="0" smtClean="0">
              <a:latin typeface="Arial" pitchFamily="34" charset="0"/>
              <a:cs typeface="Arial" pitchFamily="34" charset="0"/>
            </a:endParaRPr>
          </a:p>
          <a:p>
            <a:pPr eaLnBrk="1" hangingPunct="1">
              <a:spcBef>
                <a:spcPct val="0"/>
              </a:spcBef>
            </a:pPr>
            <a:r>
              <a:rPr lang="en-US" b="1" baseline="0" dirty="0" smtClean="0">
                <a:latin typeface="Arial" pitchFamily="34" charset="0"/>
                <a:cs typeface="Arial" pitchFamily="34" charset="0"/>
              </a:rPr>
              <a:t>(This is key to data accuracy in the Evaluation System process.)</a:t>
            </a:r>
          </a:p>
          <a:p>
            <a:pPr eaLnBrk="1" hangingPunct="1">
              <a:spcBef>
                <a:spcPct val="0"/>
              </a:spcBef>
            </a:pPr>
            <a:endParaRPr lang="en-US" baseline="0" dirty="0" smtClean="0">
              <a:latin typeface="Arial" pitchFamily="34" charset="0"/>
              <a:cs typeface="Arial" pitchFamily="34" charset="0"/>
            </a:endParaRPr>
          </a:p>
          <a:p>
            <a:pPr marL="0" lvl="2">
              <a:buClr>
                <a:srgbClr val="000000"/>
              </a:buClr>
              <a:defRPr/>
            </a:pPr>
            <a:r>
              <a:rPr lang="en-US" kern="0" dirty="0" smtClean="0">
                <a:latin typeface="Arial" pitchFamily="34" charset="0"/>
                <a:cs typeface="Arial" pitchFamily="34" charset="0"/>
              </a:rPr>
              <a:t>NEXT SLIDE</a:t>
            </a:r>
            <a:endParaRPr lang="en-US" dirty="0" smtClean="0">
              <a:latin typeface="Arial" pitchFamily="34" charset="0"/>
              <a:cs typeface="Arial" pitchFamily="34" charset="0"/>
            </a:endParaRPr>
          </a:p>
          <a:p>
            <a:pPr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4D5FC-CDAF-46FB-95B0-BD09768EC75B}" type="slidenum">
              <a:rPr lang="en-US" smtClean="0"/>
              <a:pPr fontAlgn="base">
                <a:spcBef>
                  <a:spcPct val="0"/>
                </a:spcBef>
                <a:spcAft>
                  <a:spcPct val="0"/>
                </a:spcAft>
                <a:defRPr/>
              </a:pPr>
              <a:t>8</a:t>
            </a:fld>
            <a:endParaRPr lang="en-US" dirty="0" smtClean="0"/>
          </a:p>
        </p:txBody>
      </p:sp>
    </p:spTree>
    <p:extLst>
      <p:ext uri="{BB962C8B-B14F-4D97-AF65-F5344CB8AC3E}">
        <p14:creationId xmlns:p14="http://schemas.microsoft.com/office/powerpoint/2010/main" val="112130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509588" y="188913"/>
            <a:ext cx="6296025" cy="4721225"/>
          </a:xfrm>
          <a:noFill/>
          <a:ln>
            <a:solidFill>
              <a:srgbClr val="000000"/>
            </a:solidFill>
            <a:miter lim="800000"/>
            <a:headEnd/>
            <a:tailEnd/>
          </a:ln>
        </p:spPr>
      </p:sp>
      <p:sp>
        <p:nvSpPr>
          <p:cNvPr id="44035" name="Notes Placeholder 2"/>
          <p:cNvSpPr>
            <a:spLocks noGrp="1"/>
          </p:cNvSpPr>
          <p:nvPr>
            <p:ph type="body" idx="1"/>
          </p:nvPr>
        </p:nvSpPr>
        <p:spPr bwMode="auto">
          <a:xfrm>
            <a:off x="318052" y="5194092"/>
            <a:ext cx="6679096" cy="3777521"/>
          </a:xfrm>
          <a:noFill/>
        </p:spPr>
        <p:txBody>
          <a:bodyPr wrap="square" numCol="1" anchor="t" anchorCtr="0" compatLnSpc="1">
            <a:prstTxWarp prst="textNoShape">
              <a:avLst/>
            </a:prstTxWarp>
            <a:normAutofit fontScale="92500" lnSpcReduction="20000"/>
          </a:bodyPr>
          <a:lstStyle/>
          <a:p>
            <a:r>
              <a:rPr lang="en-US" dirty="0" smtClean="0">
                <a:latin typeface="Arial" pitchFamily="34" charset="0"/>
                <a:cs typeface="Arial" pitchFamily="34" charset="0"/>
              </a:rPr>
              <a:t>DOD ID Numbers will be utilized for rating officials as well.  If DOD ID Numbers are not available, then the SSN will be used.  An example of this is when a rating official does not have a DOD-issued CAC (e.g., rating officials who work for the State Department and Congress.)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AKO email addresses will not be entered on the form, use DOT GOV or DOT MIL.</a:t>
            </a:r>
          </a:p>
          <a:p>
            <a:endParaRPr lang="en-US" dirty="0" smtClean="0">
              <a:latin typeface="Arial" pitchFamily="34" charset="0"/>
              <a:cs typeface="Arial" pitchFamily="34" charset="0"/>
            </a:endParaRPr>
          </a:p>
          <a:p>
            <a:pPr defTabSz="956664">
              <a:defRPr/>
            </a:pPr>
            <a:r>
              <a:rPr lang="en-US" dirty="0" smtClean="0">
                <a:latin typeface="Arial" pitchFamily="34" charset="0"/>
                <a:cs typeface="Arial" pitchFamily="34" charset="0"/>
              </a:rPr>
              <a:t>As mentioned before, the senior rater will be perform the review unless a supplementary review is needed. If a supplementary review is not required, then the user will select “NO” in Part II, block c1 and leave the remaining section blank.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If the Uniformed Army Advisor determines comments are necessary, he or she will select “YES” in Part II, block c4 of the NCOER and prepare an enclosure to the NCOER which will address the accuracy and clarity of the completed NCOER.  Note:  The comments will not include evaluative statements about the rated NCO or statements that amplify, paraphrase, or endorse the ratings of the other members of the rating chain.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rated NCO’s signature will verify the accuracy of the administrative data in Part I, confirming the name and SSN on the evaluation report, rank and date of rank, branch or MOS data, period covered and nonrated time; the rating officials and counseling dates in Part II; the duty description</a:t>
            </a:r>
            <a:r>
              <a:rPr lang="en-US" baseline="0" dirty="0" smtClean="0">
                <a:latin typeface="Arial" pitchFamily="34" charset="0"/>
                <a:cs typeface="Arial" pitchFamily="34" charset="0"/>
              </a:rPr>
              <a:t> in Part III,</a:t>
            </a:r>
            <a:r>
              <a:rPr lang="en-US" dirty="0" smtClean="0">
                <a:latin typeface="Arial" pitchFamily="34" charset="0"/>
                <a:cs typeface="Arial" pitchFamily="34" charset="0"/>
              </a:rPr>
              <a:t> and the APFT and height and weight entries in Part IV.  This procedure ensures that the rated NCO has seen the completed evaluation report.  It also increases the administrative accuracy of the evaluation report and will normally preclude an appeal by the Rated NCO based on inaccurate administrative data. </a:t>
            </a:r>
          </a:p>
          <a:p>
            <a:pPr eaLnBrk="1" hangingPunct="1">
              <a:spcBef>
                <a:spcPct val="0"/>
              </a:spcBef>
            </a:pPr>
            <a:endParaRPr lang="en-US" dirty="0" smtClean="0">
              <a:latin typeface="Arial" pitchFamily="34" charset="0"/>
              <a:cs typeface="Arial" pitchFamily="34" charset="0"/>
            </a:endParaRPr>
          </a:p>
          <a:p>
            <a:pPr defTabSz="956664">
              <a:spcBef>
                <a:spcPct val="0"/>
              </a:spcBef>
              <a:defRPr/>
            </a:pPr>
            <a:r>
              <a:rPr lang="en-US" baseline="0" dirty="0" smtClean="0">
                <a:latin typeface="Arial" pitchFamily="34" charset="0"/>
                <a:cs typeface="Arial" pitchFamily="34" charset="0"/>
              </a:rPr>
              <a:t>Remember if you use the NCOER Support Form in the online system, all of the admin information entered will auto-populate the NCOER when it is created from the support form.</a:t>
            </a:r>
          </a:p>
          <a:p>
            <a:pPr eaLnBrk="1" hangingPunct="1">
              <a:spcBef>
                <a:spcPct val="0"/>
              </a:spcBef>
            </a:pPr>
            <a:endParaRPr lang="en-US" dirty="0" smtClean="0">
              <a:latin typeface="Arial" pitchFamily="34" charset="0"/>
              <a:cs typeface="Arial" pitchFamily="34" charset="0"/>
            </a:endParaRPr>
          </a:p>
          <a:p>
            <a:pPr marL="0" lvl="2">
              <a:buClr>
                <a:srgbClr val="000000"/>
              </a:buClr>
              <a:defRPr/>
            </a:pPr>
            <a:r>
              <a:rPr lang="en-US" kern="0" dirty="0" smtClean="0">
                <a:latin typeface="Arial" pitchFamily="34" charset="0"/>
                <a:cs typeface="Arial" pitchFamily="34" charset="0"/>
              </a:rPr>
              <a:t>NEXT SLIDE</a:t>
            </a:r>
            <a:endParaRPr lang="en-US" baseline="0" dirty="0" smtClean="0">
              <a:latin typeface="Arial" pitchFamily="34" charset="0"/>
              <a:cs typeface="Arial" pitchFamily="34" charset="0"/>
            </a:endParaRP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4D5FC-CDAF-46FB-95B0-BD09768EC75B}" type="slidenum">
              <a:rPr lang="en-US" smtClean="0"/>
              <a:pPr fontAlgn="base">
                <a:spcBef>
                  <a:spcPct val="0"/>
                </a:spcBef>
                <a:spcAft>
                  <a:spcPct val="0"/>
                </a:spcAft>
                <a:defRPr/>
              </a:pPr>
              <a:t>9</a:t>
            </a:fld>
            <a:endParaRPr lang="en-US" dirty="0" smtClean="0"/>
          </a:p>
        </p:txBody>
      </p:sp>
    </p:spTree>
    <p:extLst>
      <p:ext uri="{BB962C8B-B14F-4D97-AF65-F5344CB8AC3E}">
        <p14:creationId xmlns:p14="http://schemas.microsoft.com/office/powerpoint/2010/main" val="368746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descr="US ARMY Logo and Slide Title bar"/>
          <p:cNvSpPr>
            <a:spLocks noGrp="1"/>
          </p:cNvSpPr>
          <p:nvPr>
            <p:ph type="title"/>
          </p:nvPr>
        </p:nvSpPr>
        <p:spPr>
          <a:xfrm>
            <a:off x="457200" y="533400"/>
            <a:ext cx="8229600" cy="73183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47200"/>
            <a:ext cx="8229600" cy="46837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and Diagram or Organization Chart">
    <p:spTree>
      <p:nvGrpSpPr>
        <p:cNvPr id="1" name=""/>
        <p:cNvGrpSpPr/>
        <p:nvPr/>
      </p:nvGrpSpPr>
      <p:grpSpPr>
        <a:xfrm>
          <a:off x="0" y="0"/>
          <a:ext cx="0" cy="0"/>
          <a:chOff x="0" y="0"/>
          <a:chExt cx="0" cy="0"/>
        </a:xfrm>
      </p:grpSpPr>
      <p:sp>
        <p:nvSpPr>
          <p:cNvPr id="7" name="Slide Number Placeholder 3"/>
          <p:cNvSpPr>
            <a:spLocks noGrp="1" noChangeArrowheads="1"/>
          </p:cNvSpPr>
          <p:nvPr>
            <p:ph type="sldNum" sz="quarter" idx="4"/>
          </p:nvPr>
        </p:nvSpPr>
        <p:spPr>
          <a:xfrm>
            <a:off x="7008812" y="6610350"/>
            <a:ext cx="2135188" cy="476250"/>
          </a:xfrm>
          <a:prstGeom prst="rect">
            <a:avLst/>
          </a:prstGeom>
        </p:spPr>
        <p:txBody>
          <a:bodyPr lIns="61539" tIns="30770" rIns="61539" bIns="30770"/>
          <a:lstStyle>
            <a:lvl1pPr algn="r">
              <a:defRPr>
                <a:latin typeface="Arial" charset="0"/>
                <a:cs typeface="+mn-cs"/>
              </a:defRPr>
            </a:lvl1pPr>
          </a:lstStyle>
          <a:p>
            <a:pPr fontAlgn="base">
              <a:spcBef>
                <a:spcPct val="0"/>
              </a:spcBef>
              <a:spcAft>
                <a:spcPct val="0"/>
              </a:spcAft>
              <a:defRPr/>
            </a:pPr>
            <a:fld id="{2F29B2FB-51FA-4BFB-A014-9220FA1A37B0}" type="slidenum">
              <a:rPr lang="en-US" sz="1600" smtClean="0">
                <a:solidFill>
                  <a:prstClr val="black"/>
                </a:solidFill>
              </a:rPr>
              <a:pPr fontAlgn="base">
                <a:spcBef>
                  <a:spcPct val="0"/>
                </a:spcBef>
                <a:spcAft>
                  <a:spcPct val="0"/>
                </a:spcAft>
                <a:defRPr/>
              </a:pPr>
              <a:t>‹#›</a:t>
            </a:fld>
            <a:endParaRPr lang="en-US" sz="1600" dirty="0">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descr="US ARMY Logo and Slide Title bar"/>
          <p:cNvSpPr>
            <a:spLocks noGrp="1"/>
          </p:cNvSpPr>
          <p:nvPr>
            <p:ph type="title"/>
          </p:nvPr>
        </p:nvSpPr>
        <p:spPr>
          <a:xfrm>
            <a:off x="457200" y="526800"/>
            <a:ext cx="8229600" cy="655638"/>
          </a:xfrm>
          <a:prstGeom prst="rect">
            <a:avLst/>
          </a:prstGeom>
        </p:spPr>
        <p:txBody>
          <a:bodyPr anchor="ctr"/>
          <a:lstStyle/>
          <a:p>
            <a:r>
              <a:rPr lang="en-US" dirty="0" smtClean="0"/>
              <a:t>Click to edit Master title style</a:t>
            </a:r>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581400" y="381000"/>
            <a:ext cx="1981200" cy="2219325"/>
          </a:xfrm>
          <a:prstGeom prst="rect">
            <a:avLst/>
          </a:prstGeom>
          <a:ln>
            <a:noFill/>
          </a:ln>
          <a:effectLst/>
        </p:spPr>
        <p:style>
          <a:lnRef idx="2">
            <a:schemeClr val="dk1"/>
          </a:lnRef>
          <a:fillRef idx="1">
            <a:schemeClr val="lt1"/>
          </a:fillRef>
          <a:effectRef idx="0">
            <a:schemeClr val="dk1"/>
          </a:effectRef>
          <a:fontRef idx="minor">
            <a:schemeClr val="dk1"/>
          </a:fontRef>
        </p:style>
        <p:txBody>
          <a:bodyPr lIns="91430" tIns="45715" rIns="91430" bIns="45715" anchor="ctr"/>
          <a:lstStyle/>
          <a:p>
            <a:pPr algn="ctr" defTabSz="914293" fontAlgn="base">
              <a:spcBef>
                <a:spcPct val="0"/>
              </a:spcBef>
              <a:spcAft>
                <a:spcPct val="0"/>
              </a:spcAft>
              <a:defRPr/>
            </a:pPr>
            <a:endParaRPr lang="en-US" sz="17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 name="Group 11" descr="US ARMY Logo and Slide Title bar"/>
          <p:cNvGrpSpPr>
            <a:grpSpLocks/>
          </p:cNvGrpSpPr>
          <p:nvPr userDrawn="1"/>
        </p:nvGrpSpPr>
        <p:grpSpPr bwMode="auto">
          <a:xfrm>
            <a:off x="0" y="228600"/>
            <a:ext cx="9144000" cy="2286000"/>
            <a:chOff x="0" y="228600"/>
            <a:chExt cx="9144000" cy="2286000"/>
          </a:xfrm>
        </p:grpSpPr>
        <p:pic>
          <p:nvPicPr>
            <p:cNvPr id="6" name="Picture 16" descr="army one ping2.png"/>
            <p:cNvPicPr>
              <a:picLocks noChangeAspect="1"/>
            </p:cNvPicPr>
            <p:nvPr userDrawn="1"/>
          </p:nvPicPr>
          <p:blipFill>
            <a:blip r:embed="rId3" cstate="email"/>
            <a:srcRect/>
            <a:stretch>
              <a:fillRect/>
            </a:stretch>
          </p:blipFill>
          <p:spPr bwMode="auto">
            <a:xfrm>
              <a:off x="3657600" y="351264"/>
              <a:ext cx="1828800" cy="2113280"/>
            </a:xfrm>
            <a:prstGeom prst="rect">
              <a:avLst/>
            </a:prstGeom>
            <a:noFill/>
            <a:ln w="9525">
              <a:noFill/>
              <a:miter lim="800000"/>
              <a:headEnd/>
              <a:tailEnd/>
            </a:ln>
          </p:spPr>
        </p:pic>
        <p:sp>
          <p:nvSpPr>
            <p:cNvPr id="7" name="Rectangle 6"/>
            <p:cNvSpPr/>
            <p:nvPr userDrawn="1"/>
          </p:nvSpPr>
          <p:spPr bwMode="auto">
            <a:xfrm>
              <a:off x="0" y="1447800"/>
              <a:ext cx="9144000" cy="274638"/>
            </a:xfrm>
            <a:prstGeom prst="rect">
              <a:avLst/>
            </a:prstGeom>
            <a:solidFill>
              <a:schemeClr val="tx1"/>
            </a:solidFill>
            <a:ln w="9525" cap="flat" cmpd="sng" algn="ctr">
              <a:noFill/>
              <a:prstDash val="solid"/>
              <a:round/>
              <a:headEnd type="none" w="med" len="med"/>
              <a:tailEnd type="none" w="med" len="med"/>
            </a:ln>
            <a:effectLst/>
          </p:spPr>
          <p:txBody>
            <a:bodyPr/>
            <a:lstStyle/>
            <a:p>
              <a:pPr defTabSz="914293" eaLnBrk="0" fontAlgn="base" hangingPunct="0">
                <a:spcBef>
                  <a:spcPct val="0"/>
                </a:spcBef>
                <a:spcAft>
                  <a:spcPct val="0"/>
                </a:spcAft>
                <a:defRPr/>
              </a:pPr>
              <a:endParaRPr lang="en-US" sz="1700" dirty="0">
                <a:solidFill>
                  <a:srgbClr val="000000"/>
                </a:solidFill>
                <a:cs typeface="Arial" charset="0"/>
              </a:endParaRPr>
            </a:p>
          </p:txBody>
        </p:sp>
        <p:sp>
          <p:nvSpPr>
            <p:cNvPr id="8" name="Rectangle 7"/>
            <p:cNvSpPr/>
            <p:nvPr userDrawn="1"/>
          </p:nvSpPr>
          <p:spPr bwMode="auto">
            <a:xfrm>
              <a:off x="0" y="1235075"/>
              <a:ext cx="9144000" cy="136525"/>
            </a:xfrm>
            <a:prstGeom prst="rect">
              <a:avLst/>
            </a:prstGeom>
            <a:solidFill>
              <a:srgbClr val="EABD00"/>
            </a:solidFill>
            <a:ln w="9525" cap="flat" cmpd="sng" algn="ctr">
              <a:noFill/>
              <a:prstDash val="solid"/>
              <a:round/>
              <a:headEnd type="none" w="med" len="med"/>
              <a:tailEnd type="none" w="med" len="med"/>
            </a:ln>
            <a:effectLst/>
          </p:spPr>
          <p:txBody>
            <a:bodyPr/>
            <a:lstStyle/>
            <a:p>
              <a:pPr defTabSz="914293" eaLnBrk="0" fontAlgn="base" hangingPunct="0">
                <a:spcBef>
                  <a:spcPct val="0"/>
                </a:spcBef>
                <a:spcAft>
                  <a:spcPct val="0"/>
                </a:spcAft>
                <a:defRPr/>
              </a:pPr>
              <a:endParaRPr lang="en-US" sz="1700" dirty="0">
                <a:solidFill>
                  <a:srgbClr val="000000"/>
                </a:solidFill>
                <a:cs typeface="Arial" charset="0"/>
              </a:endParaRPr>
            </a:p>
          </p:txBody>
        </p:sp>
        <p:pic>
          <p:nvPicPr>
            <p:cNvPr id="9" name="Picture 8" descr="army one ping2.png"/>
            <p:cNvPicPr>
              <a:picLocks noChangeAspect="1"/>
            </p:cNvPicPr>
            <p:nvPr userDrawn="1"/>
          </p:nvPicPr>
          <p:blipFill>
            <a:blip r:embed="rId4" cstate="email"/>
            <a:srcRect/>
            <a:stretch>
              <a:fillRect/>
            </a:stretch>
          </p:blipFill>
          <p:spPr>
            <a:xfrm>
              <a:off x="3702050" y="228600"/>
              <a:ext cx="1752600" cy="2286000"/>
            </a:xfrm>
            <a:prstGeom prst="rect">
              <a:avLst/>
            </a:prstGeom>
            <a:effectLst>
              <a:outerShdw blurRad="50800" dist="38100" dir="2700000" algn="tl" rotWithShape="0">
                <a:prstClr val="black">
                  <a:alpha val="40000"/>
                </a:prstClr>
              </a:outerShdw>
            </a:effectLst>
          </p:spPr>
        </p:pic>
      </p:grpSp>
      <p:sp>
        <p:nvSpPr>
          <p:cNvPr id="14" name="Subtitle 2"/>
          <p:cNvSpPr>
            <a:spLocks noGrp="1"/>
          </p:cNvSpPr>
          <p:nvPr>
            <p:ph type="subTitle" idx="1"/>
          </p:nvPr>
        </p:nvSpPr>
        <p:spPr>
          <a:xfrm>
            <a:off x="838200" y="4191000"/>
            <a:ext cx="7620000" cy="1143000"/>
          </a:xfrm>
          <a:prstGeom prst="rect">
            <a:avLst/>
          </a:prstGeom>
        </p:spPr>
        <p:txBody>
          <a:bodyPr>
            <a:normAutofit/>
          </a:bodyPr>
          <a:lstStyle>
            <a:lvl1pPr marL="0" indent="0" algn="ctr">
              <a:buNone/>
              <a:defRPr sz="2000" b="0" baseline="0">
                <a:solidFill>
                  <a:schemeClr val="tx1">
                    <a:lumMod val="65000"/>
                    <a:lumOff val="35000"/>
                  </a:schemeClr>
                </a:solidFill>
                <a:latin typeface="Calibri"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39"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endParaRPr lang="en-US" dirty="0"/>
          </a:p>
        </p:txBody>
      </p:sp>
      <p:sp>
        <p:nvSpPr>
          <p:cNvPr id="20" name="Title 19"/>
          <p:cNvSpPr>
            <a:spLocks noGrp="1"/>
          </p:cNvSpPr>
          <p:nvPr>
            <p:ph type="title"/>
          </p:nvPr>
        </p:nvSpPr>
        <p:spPr>
          <a:xfrm>
            <a:off x="457200" y="2743200"/>
            <a:ext cx="8229600" cy="731838"/>
          </a:xfrm>
          <a:prstGeom prst="rect">
            <a:avLst/>
          </a:prstGeom>
        </p:spPr>
        <p:txBody>
          <a:bodyPr/>
          <a:lstStyle>
            <a:lvl1pPr algn="ctr">
              <a:defRPr sz="4400" b="1">
                <a:latin typeface="Calibri"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4_Two Content">
    <p:spTree>
      <p:nvGrpSpPr>
        <p:cNvPr id="1" name=""/>
        <p:cNvGrpSpPr/>
        <p:nvPr/>
      </p:nvGrpSpPr>
      <p:grpSpPr>
        <a:xfrm>
          <a:off x="0" y="0"/>
          <a:ext cx="0" cy="0"/>
          <a:chOff x="0" y="0"/>
          <a:chExt cx="0" cy="0"/>
        </a:xfrm>
      </p:grpSpPr>
      <p:sp>
        <p:nvSpPr>
          <p:cNvPr id="2" name="Title 1" descr="US ARMY Logo and Slide Title bar"/>
          <p:cNvSpPr>
            <a:spLocks noGrp="1"/>
          </p:cNvSpPr>
          <p:nvPr>
            <p:ph type="title"/>
          </p:nvPr>
        </p:nvSpPr>
        <p:spPr>
          <a:xfrm>
            <a:off x="457200" y="533400"/>
            <a:ext cx="8229600" cy="731838"/>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457200" y="1418402"/>
            <a:ext cx="4038600" cy="4712525"/>
          </a:xfrm>
          <a:prstGeom prst="rect">
            <a:avLst/>
          </a:prstGeo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8402"/>
            <a:ext cx="4038600" cy="4712525"/>
          </a:xfrm>
          <a:prstGeom prst="rect">
            <a:avLst/>
          </a:prstGeo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descr="Slide Title bar"/>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descr="Subtitle Box"/>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EBA099-511C-43B7-926A-BB16B9DD3E98}" type="datetimeFigureOut">
              <a:rPr lang="en-US" smtClean="0"/>
              <a:pPr/>
              <a:t>10/9/2015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82E6D9-4C8B-4422-8811-86E7BB33DEE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13" descr="army one ping2.png"/>
          <p:cNvPicPr>
            <a:picLocks noChangeAspect="1"/>
          </p:cNvPicPr>
          <p:nvPr/>
        </p:nvPicPr>
        <p:blipFill>
          <a:blip r:embed="rId21" cstate="email"/>
          <a:srcRect/>
          <a:stretch>
            <a:fillRect/>
          </a:stretch>
        </p:blipFill>
        <p:spPr bwMode="auto">
          <a:xfrm>
            <a:off x="228600" y="77788"/>
            <a:ext cx="671513" cy="777875"/>
          </a:xfrm>
          <a:prstGeom prst="rect">
            <a:avLst/>
          </a:prstGeom>
          <a:noFill/>
          <a:ln w="9525">
            <a:noFill/>
            <a:miter lim="800000"/>
            <a:headEnd/>
            <a:tailEnd/>
          </a:ln>
        </p:spPr>
      </p:pic>
      <p:sp>
        <p:nvSpPr>
          <p:cNvPr id="9" name="Rectangle 8"/>
          <p:cNvSpPr/>
          <p:nvPr/>
        </p:nvSpPr>
        <p:spPr bwMode="auto">
          <a:xfrm>
            <a:off x="914400" y="457200"/>
            <a:ext cx="8001000" cy="109538"/>
          </a:xfrm>
          <a:prstGeom prst="rect">
            <a:avLst/>
          </a:prstGeom>
          <a:solidFill>
            <a:srgbClr val="EABD00"/>
          </a:solidFill>
          <a:ln w="9525" cap="flat" cmpd="sng" algn="ctr">
            <a:noFill/>
            <a:prstDash val="solid"/>
            <a:round/>
            <a:headEnd type="none" w="med" len="med"/>
            <a:tailEnd type="none" w="med" len="med"/>
          </a:ln>
          <a:effectLst/>
        </p:spPr>
        <p:txBody>
          <a:bodyPr lIns="91430" tIns="45715" rIns="91430" bIns="45715"/>
          <a:lstStyle/>
          <a:p>
            <a:pPr defTabSz="914293" eaLnBrk="0" fontAlgn="base" hangingPunct="0">
              <a:spcBef>
                <a:spcPct val="0"/>
              </a:spcBef>
              <a:spcAft>
                <a:spcPct val="0"/>
              </a:spcAft>
              <a:defRPr/>
            </a:pPr>
            <a:endParaRPr lang="en-US" sz="1700" dirty="0">
              <a:solidFill>
                <a:srgbClr val="000000"/>
              </a:solidFill>
              <a:cs typeface="Arial" charset="0"/>
            </a:endParaRPr>
          </a:p>
        </p:txBody>
      </p:sp>
      <p:sp>
        <p:nvSpPr>
          <p:cNvPr id="11" name="Rectangle 10"/>
          <p:cNvSpPr/>
          <p:nvPr/>
        </p:nvSpPr>
        <p:spPr bwMode="auto">
          <a:xfrm>
            <a:off x="152400" y="6553200"/>
            <a:ext cx="8839200" cy="161925"/>
          </a:xfrm>
          <a:prstGeom prst="rect">
            <a:avLst/>
          </a:prstGeom>
          <a:solidFill>
            <a:schemeClr val="tx1"/>
          </a:solidFill>
          <a:ln w="9525" cap="flat" cmpd="sng" algn="ctr">
            <a:noFill/>
            <a:prstDash val="solid"/>
            <a:round/>
            <a:headEnd type="none" w="med" len="med"/>
            <a:tailEnd type="none" w="med" len="med"/>
          </a:ln>
          <a:effectLst/>
        </p:spPr>
        <p:txBody>
          <a:bodyPr lIns="91430" tIns="45715" rIns="91430" bIns="45715"/>
          <a:lstStyle/>
          <a:p>
            <a:pPr defTabSz="914293" eaLnBrk="0" fontAlgn="base" hangingPunct="0">
              <a:spcBef>
                <a:spcPct val="0"/>
              </a:spcBef>
              <a:spcAft>
                <a:spcPct val="0"/>
              </a:spcAft>
              <a:defRPr/>
            </a:pPr>
            <a:endParaRPr lang="en-US" sz="1700" dirty="0">
              <a:solidFill>
                <a:srgbClr val="000000"/>
              </a:solidFill>
              <a:cs typeface="Arial" charset="0"/>
            </a:endParaRPr>
          </a:p>
        </p:txBody>
      </p:sp>
      <p:sp>
        <p:nvSpPr>
          <p:cNvPr id="12" name="Slide Number Placeholder 8"/>
          <p:cNvSpPr txBox="1">
            <a:spLocks/>
          </p:cNvSpPr>
          <p:nvPr/>
        </p:nvSpPr>
        <p:spPr>
          <a:xfrm>
            <a:off x="6858000" y="6448425"/>
            <a:ext cx="2133600" cy="381000"/>
          </a:xfrm>
          <a:prstGeom prst="rect">
            <a:avLst/>
          </a:prstGeom>
        </p:spPr>
        <p:txBody>
          <a:bodyPr lIns="91430" tIns="45715" rIns="91430" bIns="45715" anchor="ctr"/>
          <a:lstStyle>
            <a:lvl1pPr algn="r" defTabSz="914293">
              <a:lnSpc>
                <a:spcPct val="100000"/>
              </a:lnSpc>
              <a:spcBef>
                <a:spcPts val="0"/>
              </a:spcBef>
              <a:spcAft>
                <a:spcPts val="0"/>
              </a:spcAft>
              <a:defRPr sz="1200" b="1">
                <a:solidFill>
                  <a:srgbClr val="FFFFFF"/>
                </a:solidFill>
                <a:latin typeface="Calibri" pitchFamily="34" charset="0"/>
                <a:cs typeface="+mn-cs"/>
              </a:defRPr>
            </a:lvl1pPr>
          </a:lstStyle>
          <a:p>
            <a:pPr fontAlgn="base">
              <a:defRPr/>
            </a:pPr>
            <a:fld id="{6931C857-EBCB-4DAE-BDEE-A11B2D89C35C}" type="slidenum">
              <a:rPr lang="en-US" smtClean="0"/>
              <a:pPr fontAlgn="base">
                <a:defRPr/>
              </a:pPr>
              <a:t>‹#›</a:t>
            </a:fld>
            <a:endParaRPr lang="en-US" dirty="0"/>
          </a:p>
        </p:txBody>
      </p:sp>
      <p:sp>
        <p:nvSpPr>
          <p:cNvPr id="10" name="TextBox 9"/>
          <p:cNvSpPr txBox="1"/>
          <p:nvPr userDrawn="1"/>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chemeClr val="tx1"/>
                </a:solidFill>
                <a:latin typeface="+mn-lt"/>
                <a:cs typeface="Arial" charset="0"/>
              </a:rPr>
              <a:t>Unclassified</a:t>
            </a:r>
            <a:endParaRPr lang="en-US" sz="900" b="1" dirty="0">
              <a:solidFill>
                <a:schemeClr val="tx1"/>
              </a:solidFill>
              <a:latin typeface="+mn-lt"/>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8" r:id="rId16"/>
    <p:sldLayoutId id="2147483679" r:id="rId17"/>
    <p:sldLayoutId id="2147483680" r:id="rId18"/>
    <p:sldLayoutId id="2147483681" r:id="rId19"/>
  </p:sldLayoutIdLst>
  <p:txStyles>
    <p:titleStyle>
      <a:lvl1pPr algn="ctr" defTabSz="912813" rtl="0" eaLnBrk="0" fontAlgn="base" hangingPunct="0">
        <a:spcBef>
          <a:spcPct val="0"/>
        </a:spcBef>
        <a:spcAft>
          <a:spcPct val="0"/>
        </a:spcAft>
        <a:defRPr sz="4400">
          <a:solidFill>
            <a:schemeClr val="tx2"/>
          </a:solidFill>
          <a:latin typeface="Arial" charset="0"/>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fontAlgn="base">
        <a:spcBef>
          <a:spcPct val="0"/>
        </a:spcBef>
        <a:spcAft>
          <a:spcPct val="0"/>
        </a:spcAft>
        <a:defRPr sz="4400">
          <a:solidFill>
            <a:schemeClr val="tx2"/>
          </a:solidFill>
          <a:latin typeface="Arial" charset="0"/>
        </a:defRPr>
      </a:lvl6pPr>
      <a:lvl7pPr marL="615391" algn="ctr" defTabSz="913472" rtl="0" fontAlgn="base">
        <a:spcBef>
          <a:spcPct val="0"/>
        </a:spcBef>
        <a:spcAft>
          <a:spcPct val="0"/>
        </a:spcAft>
        <a:defRPr sz="4400">
          <a:solidFill>
            <a:schemeClr val="tx2"/>
          </a:solidFill>
          <a:latin typeface="Arial" charset="0"/>
        </a:defRPr>
      </a:lvl7pPr>
      <a:lvl8pPr marL="923087" algn="ctr" defTabSz="913472" rtl="0" fontAlgn="base">
        <a:spcBef>
          <a:spcPct val="0"/>
        </a:spcBef>
        <a:spcAft>
          <a:spcPct val="0"/>
        </a:spcAft>
        <a:defRPr sz="4400">
          <a:solidFill>
            <a:schemeClr val="tx2"/>
          </a:solidFill>
          <a:latin typeface="Arial" charset="0"/>
        </a:defRPr>
      </a:lvl8pPr>
      <a:lvl9pPr marL="1230782" algn="ctr" defTabSz="913472" rtl="0" fontAlgn="base">
        <a:spcBef>
          <a:spcPct val="0"/>
        </a:spcBef>
        <a:spcAft>
          <a:spcPct val="0"/>
        </a:spcAft>
        <a:defRPr sz="4400">
          <a:solidFill>
            <a:schemeClr val="tx2"/>
          </a:solidFill>
          <a:latin typeface="Arial" charset="0"/>
        </a:defRPr>
      </a:lvl9pPr>
    </p:titleStyle>
    <p:body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p:bodyStyle>
    <p:otherStyle>
      <a:defPPr>
        <a:defRPr lang="en-US"/>
      </a:defPPr>
      <a:lvl1pPr marL="0" algn="l" defTabSz="615391" rtl="0" eaLnBrk="1" latinLnBrk="0" hangingPunct="1">
        <a:defRPr sz="1200" kern="1200">
          <a:solidFill>
            <a:schemeClr val="tx1"/>
          </a:solidFill>
          <a:latin typeface="+mn-lt"/>
          <a:ea typeface="+mn-ea"/>
          <a:cs typeface="+mn-cs"/>
        </a:defRPr>
      </a:lvl1pPr>
      <a:lvl2pPr marL="307696" algn="l" defTabSz="615391" rtl="0" eaLnBrk="1" latinLnBrk="0" hangingPunct="1">
        <a:defRPr sz="1200" kern="1200">
          <a:solidFill>
            <a:schemeClr val="tx1"/>
          </a:solidFill>
          <a:latin typeface="+mn-lt"/>
          <a:ea typeface="+mn-ea"/>
          <a:cs typeface="+mn-cs"/>
        </a:defRPr>
      </a:lvl2pPr>
      <a:lvl3pPr marL="615391" algn="l" defTabSz="615391" rtl="0" eaLnBrk="1" latinLnBrk="0" hangingPunct="1">
        <a:defRPr sz="1200" kern="1200">
          <a:solidFill>
            <a:schemeClr val="tx1"/>
          </a:solidFill>
          <a:latin typeface="+mn-lt"/>
          <a:ea typeface="+mn-ea"/>
          <a:cs typeface="+mn-cs"/>
        </a:defRPr>
      </a:lvl3pPr>
      <a:lvl4pPr marL="923087" algn="l" defTabSz="615391" rtl="0" eaLnBrk="1" latinLnBrk="0" hangingPunct="1">
        <a:defRPr sz="1200" kern="1200">
          <a:solidFill>
            <a:schemeClr val="tx1"/>
          </a:solidFill>
          <a:latin typeface="+mn-lt"/>
          <a:ea typeface="+mn-ea"/>
          <a:cs typeface="+mn-cs"/>
        </a:defRPr>
      </a:lvl4pPr>
      <a:lvl5pPr marL="1230782" algn="l" defTabSz="615391" rtl="0" eaLnBrk="1" latinLnBrk="0" hangingPunct="1">
        <a:defRPr sz="1200" kern="1200">
          <a:solidFill>
            <a:schemeClr val="tx1"/>
          </a:solidFill>
          <a:latin typeface="+mn-lt"/>
          <a:ea typeface="+mn-ea"/>
          <a:cs typeface="+mn-cs"/>
        </a:defRPr>
      </a:lvl5pPr>
      <a:lvl6pPr marL="1538478" algn="l" defTabSz="615391" rtl="0" eaLnBrk="1" latinLnBrk="0" hangingPunct="1">
        <a:defRPr sz="1200" kern="1200">
          <a:solidFill>
            <a:schemeClr val="tx1"/>
          </a:solidFill>
          <a:latin typeface="+mn-lt"/>
          <a:ea typeface="+mn-ea"/>
          <a:cs typeface="+mn-cs"/>
        </a:defRPr>
      </a:lvl6pPr>
      <a:lvl7pPr marL="1846174" algn="l" defTabSz="615391" rtl="0" eaLnBrk="1" latinLnBrk="0" hangingPunct="1">
        <a:defRPr sz="1200" kern="1200">
          <a:solidFill>
            <a:schemeClr val="tx1"/>
          </a:solidFill>
          <a:latin typeface="+mn-lt"/>
          <a:ea typeface="+mn-ea"/>
          <a:cs typeface="+mn-cs"/>
        </a:defRPr>
      </a:lvl7pPr>
      <a:lvl8pPr marL="2153869" algn="l" defTabSz="615391" rtl="0" eaLnBrk="1" latinLnBrk="0" hangingPunct="1">
        <a:defRPr sz="1200" kern="1200">
          <a:solidFill>
            <a:schemeClr val="tx1"/>
          </a:solidFill>
          <a:latin typeface="+mn-lt"/>
          <a:ea typeface="+mn-ea"/>
          <a:cs typeface="+mn-cs"/>
        </a:defRPr>
      </a:lvl8pPr>
      <a:lvl9pPr marL="2461565" algn="l" defTabSz="615391"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5.gif"/></Relationships>
</file>

<file path=ppt/slides/_rels/slide28.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5.gif"/></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457200" y="2743200"/>
            <a:ext cx="8229600" cy="646331"/>
          </a:xfrm>
          <a:prstGeom prst="rect">
            <a:avLst/>
          </a:prstGeom>
          <a:noFill/>
        </p:spPr>
        <p:txBody>
          <a:bodyPr wrap="square" rtlCol="0">
            <a:spAutoFit/>
          </a:bodyPr>
          <a:lstStyle/>
          <a:p>
            <a:r>
              <a:rPr lang="en-US" sz="3600" i="1" dirty="0" smtClean="0">
                <a:solidFill>
                  <a:schemeClr val="tx1"/>
                </a:solidFill>
                <a:latin typeface="+mj-lt"/>
                <a:cs typeface="Arial" pitchFamily="34" charset="0"/>
              </a:rPr>
              <a:t>DA Form 2166-9 Series</a:t>
            </a:r>
            <a:endParaRPr lang="en-US" sz="3600" i="1" dirty="0">
              <a:solidFill>
                <a:schemeClr val="tx1"/>
              </a:solidFill>
              <a:latin typeface="+mj-lt"/>
              <a:cs typeface="Arial" pitchFamily="34" charset="0"/>
            </a:endParaRPr>
          </a:p>
        </p:txBody>
      </p:sp>
      <p:sp>
        <p:nvSpPr>
          <p:cNvPr id="3" name="Subtitle 5"/>
          <p:cNvSpPr>
            <a:spLocks noGrp="1"/>
          </p:cNvSpPr>
          <p:nvPr>
            <p:ph type="subTitle" idx="1"/>
          </p:nvPr>
        </p:nvSpPr>
        <p:spPr>
          <a:xfrm>
            <a:off x="914400" y="4480560"/>
            <a:ext cx="7315200" cy="457200"/>
          </a:xfrm>
        </p:spPr>
        <p:txBody>
          <a:bodyPr>
            <a:noAutofit/>
          </a:bodyPr>
          <a:lstStyle/>
          <a:p>
            <a:r>
              <a:rPr lang="en-US" dirty="0" smtClean="0">
                <a:latin typeface="+mn-lt"/>
                <a:cs typeface="Arial" pitchFamily="34" charset="0"/>
              </a:rPr>
              <a:t>Module 3:  NCOER Support Form &amp; Grade Plate NCOERs</a:t>
            </a:r>
            <a:endParaRPr lang="en-US" dirty="0">
              <a:latin typeface="+mn-lt"/>
              <a:cs typeface="Arial" pitchFamily="34" charset="0"/>
            </a:endParaRPr>
          </a:p>
        </p:txBody>
      </p:sp>
      <p:sp>
        <p:nvSpPr>
          <p:cNvPr id="5" name="Subtitle 5"/>
          <p:cNvSpPr txBox="1">
            <a:spLocks/>
          </p:cNvSpPr>
          <p:nvPr/>
        </p:nvSpPr>
        <p:spPr>
          <a:xfrm>
            <a:off x="7391400" y="6477000"/>
            <a:ext cx="1622394" cy="304800"/>
          </a:xfrm>
          <a:prstGeom prst="rect">
            <a:avLst/>
          </a:prstGeom>
          <a:solidFill>
            <a:srgbClr val="FFFF00"/>
          </a:solidFill>
        </p:spPr>
        <p:txBody>
          <a:bodyPr>
            <a:noAutofit/>
          </a:bodyPr>
          <a:lstStyle>
            <a:lvl1pPr marL="0" indent="0" algn="ctr" defTabSz="912813" rtl="0" eaLnBrk="0" fontAlgn="base" hangingPunct="0">
              <a:spcBef>
                <a:spcPct val="20000"/>
              </a:spcBef>
              <a:spcAft>
                <a:spcPct val="0"/>
              </a:spcAft>
              <a:buNone/>
              <a:defRPr sz="2000" b="0" baseline="0">
                <a:solidFill>
                  <a:schemeClr val="tx1">
                    <a:lumMod val="65000"/>
                    <a:lumOff val="35000"/>
                  </a:schemeClr>
                </a:solidFill>
                <a:latin typeface="Calibri" pitchFamily="34" charset="0"/>
                <a:ea typeface="+mn-ea"/>
                <a:cs typeface="+mn-cs"/>
              </a:defRPr>
            </a:lvl1pPr>
            <a:lvl2pPr marL="457146" indent="0" algn="ctr" defTabSz="912813" rtl="0" eaLnBrk="0" fontAlgn="base" hangingPunct="0">
              <a:spcBef>
                <a:spcPct val="20000"/>
              </a:spcBef>
              <a:spcAft>
                <a:spcPct val="0"/>
              </a:spcAft>
              <a:buNone/>
              <a:defRPr sz="2800">
                <a:solidFill>
                  <a:schemeClr val="tx1">
                    <a:tint val="75000"/>
                  </a:schemeClr>
                </a:solidFill>
                <a:latin typeface="Arial" charset="0"/>
              </a:defRPr>
            </a:lvl2pPr>
            <a:lvl3pPr marL="914293" indent="0" algn="ctr" defTabSz="912813" rtl="0" eaLnBrk="0" fontAlgn="base" hangingPunct="0">
              <a:spcBef>
                <a:spcPct val="20000"/>
              </a:spcBef>
              <a:spcAft>
                <a:spcPct val="0"/>
              </a:spcAft>
              <a:buNone/>
              <a:defRPr sz="2400">
                <a:solidFill>
                  <a:schemeClr val="tx1">
                    <a:tint val="75000"/>
                  </a:schemeClr>
                </a:solidFill>
                <a:latin typeface="Arial" charset="0"/>
              </a:defRPr>
            </a:lvl3pPr>
            <a:lvl4pPr marL="1371439" indent="0" algn="ctr" defTabSz="912813" rtl="0" eaLnBrk="0" fontAlgn="base" hangingPunct="0">
              <a:spcBef>
                <a:spcPct val="20000"/>
              </a:spcBef>
              <a:spcAft>
                <a:spcPct val="0"/>
              </a:spcAft>
              <a:buNone/>
              <a:defRPr sz="2000">
                <a:solidFill>
                  <a:schemeClr val="tx1">
                    <a:tint val="75000"/>
                  </a:schemeClr>
                </a:solidFill>
                <a:latin typeface="Arial" charset="0"/>
              </a:defRPr>
            </a:lvl4pPr>
            <a:lvl5pPr marL="1828587" indent="0" algn="ctr" defTabSz="912813" rtl="0" eaLnBrk="0" fontAlgn="base" hangingPunct="0">
              <a:spcBef>
                <a:spcPct val="20000"/>
              </a:spcBef>
              <a:spcAft>
                <a:spcPct val="0"/>
              </a:spcAft>
              <a:buNone/>
              <a:defRPr sz="2000">
                <a:solidFill>
                  <a:schemeClr val="tx1">
                    <a:tint val="75000"/>
                  </a:schemeClr>
                </a:solidFill>
                <a:latin typeface="Arial" charset="0"/>
              </a:defRPr>
            </a:lvl5pPr>
            <a:lvl6pPr marL="2285733" indent="0" algn="ctr" defTabSz="913472" rtl="0" fontAlgn="base">
              <a:spcBef>
                <a:spcPct val="20000"/>
              </a:spcBef>
              <a:spcAft>
                <a:spcPct val="0"/>
              </a:spcAft>
              <a:buNone/>
              <a:defRPr sz="2000">
                <a:solidFill>
                  <a:schemeClr val="tx1">
                    <a:tint val="75000"/>
                  </a:schemeClr>
                </a:solidFill>
                <a:latin typeface="+mn-lt"/>
              </a:defRPr>
            </a:lvl6pPr>
            <a:lvl7pPr marL="2742879" indent="0" algn="ctr" defTabSz="913472" rtl="0" fontAlgn="base">
              <a:spcBef>
                <a:spcPct val="20000"/>
              </a:spcBef>
              <a:spcAft>
                <a:spcPct val="0"/>
              </a:spcAft>
              <a:buNone/>
              <a:defRPr sz="2000">
                <a:solidFill>
                  <a:schemeClr val="tx1">
                    <a:tint val="75000"/>
                  </a:schemeClr>
                </a:solidFill>
                <a:latin typeface="+mn-lt"/>
              </a:defRPr>
            </a:lvl7pPr>
            <a:lvl8pPr marL="3200026" indent="0" algn="ctr" defTabSz="913472" rtl="0" fontAlgn="base">
              <a:spcBef>
                <a:spcPct val="20000"/>
              </a:spcBef>
              <a:spcAft>
                <a:spcPct val="0"/>
              </a:spcAft>
              <a:buNone/>
              <a:defRPr sz="2000">
                <a:solidFill>
                  <a:schemeClr val="tx1">
                    <a:tint val="75000"/>
                  </a:schemeClr>
                </a:solidFill>
                <a:latin typeface="+mn-lt"/>
              </a:defRPr>
            </a:lvl8pPr>
            <a:lvl9pPr marL="3657172" indent="0" algn="ctr" defTabSz="913472" rtl="0" fontAlgn="base">
              <a:spcBef>
                <a:spcPct val="20000"/>
              </a:spcBef>
              <a:spcAft>
                <a:spcPct val="0"/>
              </a:spcAft>
              <a:buNone/>
              <a:defRPr sz="2000">
                <a:solidFill>
                  <a:schemeClr val="tx1">
                    <a:tint val="75000"/>
                  </a:schemeClr>
                </a:solidFill>
                <a:latin typeface="+mn-lt"/>
              </a:defRPr>
            </a:lvl9pPr>
          </a:lstStyle>
          <a:p>
            <a:r>
              <a:rPr lang="en-US" sz="1200" b="1" kern="0" dirty="0" smtClean="0">
                <a:solidFill>
                  <a:schemeClr val="tx1"/>
                </a:solidFill>
                <a:latin typeface="+mj-lt"/>
              </a:rPr>
              <a:t> as of 10 July 2015</a:t>
            </a:r>
            <a:endParaRPr lang="en-US" sz="1200" b="1" kern="0" dirty="0">
              <a:solidFill>
                <a:schemeClr val="tx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457200" y="0"/>
            <a:ext cx="8229600" cy="827088"/>
          </a:xfrm>
        </p:spPr>
        <p:txBody>
          <a:bodyPr/>
          <a:lstStyle/>
          <a:p>
            <a:pPr>
              <a:tabLst>
                <a:tab pos="3825875" algn="l"/>
              </a:tabLst>
              <a:defRPr/>
            </a:pPr>
            <a:r>
              <a:rPr lang="en-US" sz="2800" b="1" i="1" dirty="0" smtClean="0">
                <a:solidFill>
                  <a:schemeClr val="tx1"/>
                </a:solidFill>
                <a:latin typeface="Arial" pitchFamily="34" charset="0"/>
                <a:cs typeface="Arial" pitchFamily="34" charset="0"/>
              </a:rPr>
              <a:t>Part III – Duty Description</a:t>
            </a:r>
          </a:p>
        </p:txBody>
      </p:sp>
      <p:sp>
        <p:nvSpPr>
          <p:cNvPr id="17411" name="Rectangle 2"/>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endParaRPr lang="en-US" dirty="0"/>
          </a:p>
        </p:txBody>
      </p:sp>
      <p:sp>
        <p:nvSpPr>
          <p:cNvPr id="17412" name="TextBox 7"/>
          <p:cNvSpPr txBox="1">
            <a:spLocks noChangeArrowheads="1"/>
          </p:cNvSpPr>
          <p:nvPr/>
        </p:nvSpPr>
        <p:spPr bwMode="auto">
          <a:xfrm>
            <a:off x="2286000" y="4389120"/>
            <a:ext cx="4572000" cy="1785104"/>
          </a:xfrm>
          <a:prstGeom prst="rect">
            <a:avLst/>
          </a:prstGeom>
          <a:noFill/>
          <a:ln w="9525">
            <a:noFill/>
            <a:miter lim="800000"/>
            <a:headEnd/>
            <a:tailEnd/>
          </a:ln>
        </p:spPr>
        <p:txBody>
          <a:bodyPr wrap="square">
            <a:spAutoFit/>
          </a:bodyPr>
          <a:lstStyle/>
          <a:p>
            <a:pPr marL="227013" indent="-227013"/>
            <a:r>
              <a:rPr lang="en-US" sz="2000" dirty="0" smtClean="0"/>
              <a:t>Rater will annotate the following:</a:t>
            </a:r>
          </a:p>
          <a:p>
            <a:pPr marL="227013" lvl="1" indent="-227013">
              <a:buFont typeface="Wingdings" pitchFamily="2" charset="2"/>
              <a:buChar char="§"/>
            </a:pPr>
            <a:r>
              <a:rPr lang="en-US" dirty="0" smtClean="0"/>
              <a:t>Principal duty title</a:t>
            </a:r>
          </a:p>
          <a:p>
            <a:pPr marL="227013" lvl="1" indent="-227013">
              <a:buFont typeface="Wingdings" pitchFamily="2" charset="2"/>
              <a:buChar char="§"/>
            </a:pPr>
            <a:r>
              <a:rPr lang="en-US" dirty="0" smtClean="0"/>
              <a:t>Duty MOSC</a:t>
            </a:r>
          </a:p>
          <a:p>
            <a:pPr marL="227013" lvl="1" indent="-227013">
              <a:buFont typeface="Wingdings" pitchFamily="2" charset="2"/>
              <a:buChar char="§"/>
            </a:pPr>
            <a:r>
              <a:rPr lang="en-US" dirty="0" smtClean="0"/>
              <a:t>Daily duties and scope</a:t>
            </a:r>
          </a:p>
          <a:p>
            <a:pPr marL="227013" lvl="1" indent="-227013">
              <a:buFont typeface="Wingdings" pitchFamily="2" charset="2"/>
              <a:buChar char="§"/>
            </a:pPr>
            <a:r>
              <a:rPr lang="en-US" dirty="0" smtClean="0"/>
              <a:t>Areas of special emphasis</a:t>
            </a:r>
          </a:p>
          <a:p>
            <a:pPr marL="227013" lvl="1" indent="-227013">
              <a:buFont typeface="Wingdings" pitchFamily="2" charset="2"/>
              <a:buChar char="§"/>
            </a:pPr>
            <a:r>
              <a:rPr lang="en-US" dirty="0" smtClean="0"/>
              <a:t>Appointed duties</a:t>
            </a:r>
            <a:endParaRPr lang="en-US" dirty="0"/>
          </a:p>
        </p:txBody>
      </p:sp>
      <p:pic>
        <p:nvPicPr>
          <p:cNvPr id="6" name="Picture 5" descr="Part III - Duty Description.JPG"/>
          <p:cNvPicPr>
            <a:picLocks/>
          </p:cNvPicPr>
          <p:nvPr/>
        </p:nvPicPr>
        <p:blipFill>
          <a:blip r:embed="rId3" cstate="print"/>
          <a:stretch>
            <a:fillRect/>
          </a:stretch>
        </p:blipFill>
        <p:spPr>
          <a:xfrm>
            <a:off x="914400" y="1371600"/>
            <a:ext cx="7315200" cy="2743200"/>
          </a:xfrm>
          <a:prstGeom prst="rect">
            <a:avLst/>
          </a:prstGeom>
        </p:spPr>
      </p:pic>
      <p:sp>
        <p:nvSpPr>
          <p:cNvPr id="7" name="TextBox 6"/>
          <p:cNvSpPr txBox="1"/>
          <p:nvPr/>
        </p:nvSpPr>
        <p:spPr>
          <a:xfrm>
            <a:off x="3886200" y="2286000"/>
            <a:ext cx="1371600" cy="182880"/>
          </a:xfrm>
          <a:prstGeom prst="rect">
            <a:avLst/>
          </a:prstGeom>
          <a:solidFill>
            <a:srgbClr val="FFFF00"/>
          </a:solidFill>
          <a:ln w="28575">
            <a:solidFill>
              <a:schemeClr val="tx1"/>
            </a:solidFill>
          </a:ln>
        </p:spPr>
        <p:txBody>
          <a:bodyPr wrap="square" rtlCol="0" anchor="ctr">
            <a:spAutoFit/>
          </a:bodyPr>
          <a:lstStyle/>
          <a:p>
            <a:pPr algn="ctr"/>
            <a:r>
              <a:rPr lang="en-US" sz="1000" b="1" dirty="0" smtClean="0"/>
              <a:t>Up to 7 lines of text</a:t>
            </a:r>
            <a:endParaRPr lang="en-US" sz="1000" b="1" dirty="0"/>
          </a:p>
        </p:txBody>
      </p:sp>
      <p:sp>
        <p:nvSpPr>
          <p:cNvPr id="8" name="TextBox 7"/>
          <p:cNvSpPr txBox="1"/>
          <p:nvPr/>
        </p:nvSpPr>
        <p:spPr>
          <a:xfrm>
            <a:off x="3886200" y="3214449"/>
            <a:ext cx="1371600" cy="182880"/>
          </a:xfrm>
          <a:prstGeom prst="rect">
            <a:avLst/>
          </a:prstGeom>
          <a:solidFill>
            <a:srgbClr val="FFFF00"/>
          </a:solidFill>
          <a:ln w="28575">
            <a:solidFill>
              <a:schemeClr val="tx1"/>
            </a:solidFill>
          </a:ln>
        </p:spPr>
        <p:txBody>
          <a:bodyPr wrap="square" rtlCol="0" anchor="ctr">
            <a:spAutoFit/>
          </a:bodyPr>
          <a:lstStyle/>
          <a:p>
            <a:pPr algn="ctr"/>
            <a:r>
              <a:rPr lang="en-US" sz="1000" b="1" dirty="0" smtClean="0"/>
              <a:t>Up to 2 lines of text</a:t>
            </a:r>
            <a:endParaRPr lang="en-US" sz="1000" b="1" dirty="0"/>
          </a:p>
        </p:txBody>
      </p:sp>
      <p:sp>
        <p:nvSpPr>
          <p:cNvPr id="9" name="TextBox 8"/>
          <p:cNvSpPr txBox="1"/>
          <p:nvPr/>
        </p:nvSpPr>
        <p:spPr>
          <a:xfrm>
            <a:off x="3886200" y="3702129"/>
            <a:ext cx="1371600" cy="182880"/>
          </a:xfrm>
          <a:prstGeom prst="rect">
            <a:avLst/>
          </a:prstGeom>
          <a:solidFill>
            <a:srgbClr val="FFFF00"/>
          </a:solidFill>
          <a:ln w="28575">
            <a:solidFill>
              <a:schemeClr val="tx1"/>
            </a:solidFill>
          </a:ln>
        </p:spPr>
        <p:txBody>
          <a:bodyPr wrap="square" rtlCol="0" anchor="ctr">
            <a:spAutoFit/>
          </a:bodyPr>
          <a:lstStyle/>
          <a:p>
            <a:pPr algn="ctr"/>
            <a:r>
              <a:rPr lang="en-US" sz="1000" b="1" dirty="0" smtClean="0"/>
              <a:t>Up to 2 lines of text</a:t>
            </a:r>
            <a:endParaRPr lang="en-US" sz="1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457200" y="0"/>
            <a:ext cx="8229600" cy="827088"/>
          </a:xfrm>
        </p:spPr>
        <p:txBody>
          <a:bodyPr/>
          <a:lstStyle/>
          <a:p>
            <a:pPr>
              <a:tabLst>
                <a:tab pos="3825875" algn="l"/>
              </a:tabLst>
              <a:defRPr/>
            </a:pPr>
            <a:r>
              <a:rPr lang="en-US" sz="2800" b="1" i="1" dirty="0" smtClean="0">
                <a:solidFill>
                  <a:schemeClr val="tx1"/>
                </a:solidFill>
                <a:latin typeface="Arial" pitchFamily="34" charset="0"/>
                <a:cs typeface="Arial" pitchFamily="34" charset="0"/>
              </a:rPr>
              <a:t>Part IVa and IVb – APFT and HT / WT</a:t>
            </a:r>
          </a:p>
        </p:txBody>
      </p:sp>
      <p:sp>
        <p:nvSpPr>
          <p:cNvPr id="17411" name="Rectangle 2"/>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endParaRPr lang="en-US" dirty="0"/>
          </a:p>
        </p:txBody>
      </p:sp>
      <p:pic>
        <p:nvPicPr>
          <p:cNvPr id="10" name="Picture 9" descr="Parts IVa and IVb - APFT and HT WT.JPG"/>
          <p:cNvPicPr>
            <a:picLocks/>
          </p:cNvPicPr>
          <p:nvPr/>
        </p:nvPicPr>
        <p:blipFill>
          <a:blip r:embed="rId3" cstate="print"/>
          <a:stretch>
            <a:fillRect/>
          </a:stretch>
        </p:blipFill>
        <p:spPr>
          <a:xfrm>
            <a:off x="914400" y="1371600"/>
            <a:ext cx="7315200" cy="2286000"/>
          </a:xfrm>
          <a:prstGeom prst="rect">
            <a:avLst/>
          </a:prstGeom>
        </p:spPr>
      </p:pic>
      <p:sp>
        <p:nvSpPr>
          <p:cNvPr id="11" name="Oval 10"/>
          <p:cNvSpPr/>
          <p:nvPr/>
        </p:nvSpPr>
        <p:spPr bwMode="auto">
          <a:xfrm>
            <a:off x="1981200" y="1752600"/>
            <a:ext cx="685800" cy="274320"/>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2" name="Oval 11"/>
          <p:cNvSpPr/>
          <p:nvPr/>
        </p:nvSpPr>
        <p:spPr bwMode="auto">
          <a:xfrm>
            <a:off x="7315200" y="1752600"/>
            <a:ext cx="685800" cy="274320"/>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3" name="TextBox 12"/>
          <p:cNvSpPr txBox="1"/>
          <p:nvPr/>
        </p:nvSpPr>
        <p:spPr>
          <a:xfrm>
            <a:off x="3886200" y="2635330"/>
            <a:ext cx="1371600" cy="182880"/>
          </a:xfrm>
          <a:prstGeom prst="rect">
            <a:avLst/>
          </a:prstGeom>
          <a:solidFill>
            <a:srgbClr val="FFFF00"/>
          </a:solidFill>
          <a:ln w="28575">
            <a:solidFill>
              <a:schemeClr val="tx1"/>
            </a:solidFill>
          </a:ln>
        </p:spPr>
        <p:txBody>
          <a:bodyPr wrap="square" rtlCol="0" anchor="ctr">
            <a:spAutoFit/>
          </a:bodyPr>
          <a:lstStyle/>
          <a:p>
            <a:pPr algn="ctr"/>
            <a:r>
              <a:rPr lang="en-US" sz="1000" b="1" dirty="0" smtClean="0"/>
              <a:t>Up to 5 lines of text</a:t>
            </a:r>
            <a:endParaRPr lang="en-US" sz="1000" b="1" dirty="0"/>
          </a:p>
        </p:txBody>
      </p:sp>
      <p:sp>
        <p:nvSpPr>
          <p:cNvPr id="14" name="TextBox 7"/>
          <p:cNvSpPr txBox="1">
            <a:spLocks noChangeArrowheads="1"/>
          </p:cNvSpPr>
          <p:nvPr/>
        </p:nvSpPr>
        <p:spPr bwMode="auto">
          <a:xfrm>
            <a:off x="1828800" y="3931920"/>
            <a:ext cx="5486400" cy="2185214"/>
          </a:xfrm>
          <a:prstGeom prst="rect">
            <a:avLst/>
          </a:prstGeom>
          <a:noFill/>
          <a:ln w="9525">
            <a:noFill/>
            <a:miter lim="800000"/>
            <a:headEnd/>
            <a:tailEnd/>
          </a:ln>
        </p:spPr>
        <p:txBody>
          <a:bodyPr wrap="square">
            <a:spAutoFit/>
          </a:bodyPr>
          <a:lstStyle/>
          <a:p>
            <a:pPr marL="227013" indent="-227013"/>
            <a:r>
              <a:rPr lang="en-US" sz="2000" dirty="0" smtClean="0"/>
              <a:t>Rater will enter the following:</a:t>
            </a:r>
          </a:p>
          <a:p>
            <a:pPr marL="227013" lvl="1" indent="-227013">
              <a:buFont typeface="Wingdings" pitchFamily="2" charset="2"/>
              <a:buChar char="§"/>
            </a:pPr>
            <a:r>
              <a:rPr lang="en-US" dirty="0" smtClean="0"/>
              <a:t>APFT</a:t>
            </a:r>
          </a:p>
          <a:p>
            <a:pPr marL="455613" lvl="2" indent="-227013" defTabSz="457200">
              <a:buFont typeface="Arial" pitchFamily="34" charset="0"/>
              <a:buChar char="−"/>
            </a:pPr>
            <a:r>
              <a:rPr lang="en-US" sz="1600" dirty="0" smtClean="0"/>
              <a:t>PASS</a:t>
            </a:r>
          </a:p>
          <a:p>
            <a:pPr marL="455613" lvl="2" indent="-227013" defTabSz="457200">
              <a:buFont typeface="Arial" pitchFamily="34" charset="0"/>
              <a:buChar char="−"/>
            </a:pPr>
            <a:r>
              <a:rPr lang="en-US" sz="1600" dirty="0" smtClean="0"/>
              <a:t>FAIL</a:t>
            </a:r>
          </a:p>
          <a:p>
            <a:pPr marL="455613" lvl="2" indent="-227013" defTabSz="457200">
              <a:buFont typeface="Arial" pitchFamily="34" charset="0"/>
              <a:buChar char="−"/>
            </a:pPr>
            <a:r>
              <a:rPr lang="en-US" sz="1600" dirty="0" smtClean="0"/>
              <a:t>PROFILE</a:t>
            </a:r>
          </a:p>
          <a:p>
            <a:pPr marL="455613" lvl="2" indent="-227013" defTabSz="457200">
              <a:buFont typeface="Arial" pitchFamily="34" charset="0"/>
              <a:buChar char="−"/>
            </a:pPr>
            <a:r>
              <a:rPr lang="en-US" sz="1600" dirty="0" smtClean="0"/>
              <a:t>PREGNANT POST PARTUM</a:t>
            </a:r>
          </a:p>
          <a:p>
            <a:pPr marL="455613" lvl="2" indent="-227013" defTabSz="457200">
              <a:buFont typeface="Arial" pitchFamily="34" charset="0"/>
              <a:buChar char="−"/>
            </a:pPr>
            <a:r>
              <a:rPr lang="en-US" sz="1600" dirty="0" smtClean="0"/>
              <a:t>NO APFT</a:t>
            </a:r>
          </a:p>
          <a:p>
            <a:pPr marL="227013" lvl="1" indent="-227013">
              <a:buFont typeface="Wingdings" pitchFamily="2" charset="2"/>
              <a:buChar char="§"/>
            </a:pPr>
            <a:r>
              <a:rPr lang="en-US" dirty="0" smtClean="0"/>
              <a:t>HT / WT (including compliance with AR 600-9)</a:t>
            </a:r>
          </a:p>
        </p:txBody>
      </p:sp>
      <p:sp>
        <p:nvSpPr>
          <p:cNvPr id="15" name="Oval 14"/>
          <p:cNvSpPr/>
          <p:nvPr/>
        </p:nvSpPr>
        <p:spPr bwMode="auto">
          <a:xfrm>
            <a:off x="5852160" y="1755648"/>
            <a:ext cx="685800" cy="274320"/>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 name="Oval 15"/>
          <p:cNvSpPr/>
          <p:nvPr/>
        </p:nvSpPr>
        <p:spPr bwMode="auto">
          <a:xfrm>
            <a:off x="4754880" y="1752600"/>
            <a:ext cx="685800" cy="274320"/>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838200" y="704850"/>
            <a:ext cx="7696200" cy="5772150"/>
          </a:xfrm>
          <a:prstGeom prst="rect">
            <a:avLst/>
          </a:prstGeom>
          <a:noFill/>
          <a:ln w="9525">
            <a:noFill/>
            <a:miter lim="800000"/>
            <a:headEnd/>
            <a:tailEnd/>
          </a:ln>
        </p:spPr>
      </p:pic>
      <p:sp>
        <p:nvSpPr>
          <p:cNvPr id="5" name="Title 1"/>
          <p:cNvSpPr>
            <a:spLocks noGrp="1"/>
          </p:cNvSpPr>
          <p:nvPr>
            <p:ph type="title"/>
          </p:nvPr>
        </p:nvSpPr>
        <p:spPr>
          <a:xfrm>
            <a:off x="0" y="0"/>
            <a:ext cx="9144000" cy="457200"/>
          </a:xfrm>
        </p:spPr>
        <p:txBody>
          <a:bodyPr/>
          <a:lstStyle/>
          <a:p>
            <a:r>
              <a:rPr lang="en-US" sz="2800" b="1" i="1" dirty="0" smtClean="0">
                <a:solidFill>
                  <a:schemeClr val="tx1"/>
                </a:solidFill>
                <a:latin typeface="+mj-lt"/>
                <a:cs typeface="Arial" pitchFamily="34" charset="0"/>
              </a:rPr>
              <a:t>Army Leadership</a:t>
            </a:r>
            <a:endParaRPr lang="en-US" sz="2800" b="1" dirty="0">
              <a:effectLst/>
              <a:latin typeface="+mj-lt"/>
            </a:endParaRPr>
          </a:p>
        </p:txBody>
      </p:sp>
      <p:sp>
        <p:nvSpPr>
          <p:cNvPr id="4" name="Rectangle 3"/>
          <p:cNvSpPr/>
          <p:nvPr/>
        </p:nvSpPr>
        <p:spPr>
          <a:xfrm>
            <a:off x="2084832" y="762000"/>
            <a:ext cx="5181600" cy="304800"/>
          </a:xfrm>
          <a:prstGeom prst="rect">
            <a:avLst/>
          </a:prstGeom>
          <a:ln w="38100">
            <a:solidFill>
              <a:srgbClr val="0000FF"/>
            </a:solidFill>
          </a:ln>
        </p:spPr>
        <p:txBody>
          <a:bodyPr wrap="square" rtlCol="0" anchor="ctr">
            <a:spAutoFit/>
          </a:bodyPr>
          <a:lstStyle/>
          <a:p>
            <a:pPr marL="228600" indent="-228600" algn="ctr" eaLnBrk="0" fontAlgn="base" hangingPunct="0">
              <a:lnSpc>
                <a:spcPct val="150000"/>
              </a:lnSpc>
              <a:buClr>
                <a:srgbClr val="000000"/>
              </a:buClr>
              <a:buSzPct val="100000"/>
              <a:buFont typeface="Wingdings" pitchFamily="2" charset="2"/>
              <a:buChar char="§"/>
            </a:pPr>
            <a:endParaRPr lang="en-US" sz="2200" dirty="0" smtClean="0">
              <a:cs typeface="Calibri" pitchFamily="34" charset="0"/>
            </a:endParaRPr>
          </a:p>
        </p:txBody>
      </p:sp>
      <p:sp>
        <p:nvSpPr>
          <p:cNvPr id="6" name="Rectangle 5"/>
          <p:cNvSpPr/>
          <p:nvPr/>
        </p:nvSpPr>
        <p:spPr>
          <a:xfrm>
            <a:off x="1115568" y="1828800"/>
            <a:ext cx="7239000" cy="2194560"/>
          </a:xfrm>
          <a:prstGeom prst="rect">
            <a:avLst/>
          </a:prstGeom>
          <a:ln w="38100">
            <a:solidFill>
              <a:srgbClr val="0000FF"/>
            </a:solidFill>
          </a:ln>
        </p:spPr>
        <p:txBody>
          <a:bodyPr wrap="square" rtlCol="0" anchor="ctr">
            <a:spAutoFit/>
          </a:bodyPr>
          <a:lstStyle/>
          <a:p>
            <a:pPr marL="228600" indent="-228600" algn="ctr" eaLnBrk="0" fontAlgn="base" hangingPunct="0">
              <a:lnSpc>
                <a:spcPct val="150000"/>
              </a:lnSpc>
              <a:buClr>
                <a:srgbClr val="000000"/>
              </a:buClr>
              <a:buSzPct val="100000"/>
              <a:buFont typeface="Wingdings" pitchFamily="2" charset="2"/>
              <a:buChar char="§"/>
            </a:pPr>
            <a:endParaRPr lang="en-US" sz="2200" dirty="0" smtClean="0">
              <a:cs typeface="Calibri" pitchFamily="34" charset="0"/>
            </a:endParaRPr>
          </a:p>
        </p:txBody>
      </p:sp>
      <p:sp>
        <p:nvSpPr>
          <p:cNvPr id="7" name="Rectangle 6"/>
          <p:cNvSpPr/>
          <p:nvPr/>
        </p:nvSpPr>
        <p:spPr>
          <a:xfrm>
            <a:off x="1207008" y="4754880"/>
            <a:ext cx="7223760" cy="987552"/>
          </a:xfrm>
          <a:prstGeom prst="rect">
            <a:avLst/>
          </a:prstGeom>
          <a:ln w="38100">
            <a:solidFill>
              <a:srgbClr val="0000FF"/>
            </a:solidFill>
          </a:ln>
        </p:spPr>
        <p:txBody>
          <a:bodyPr wrap="square" rtlCol="0" anchor="ctr">
            <a:spAutoFit/>
          </a:bodyPr>
          <a:lstStyle/>
          <a:p>
            <a:pPr marL="228600" indent="-228600" algn="ctr" eaLnBrk="0" fontAlgn="base" hangingPunct="0">
              <a:lnSpc>
                <a:spcPct val="150000"/>
              </a:lnSpc>
              <a:buClr>
                <a:srgbClr val="000000"/>
              </a:buClr>
              <a:buSzPct val="100000"/>
              <a:buFont typeface="Wingdings" pitchFamily="2" charset="2"/>
              <a:buChar char="§"/>
            </a:pPr>
            <a:endParaRPr lang="en-US" sz="2200" dirty="0" smtClean="0">
              <a:cs typeface="Calibri" pitchFamily="34" charset="0"/>
            </a:endParaRPr>
          </a:p>
        </p:txBody>
      </p:sp>
      <p:sp>
        <p:nvSpPr>
          <p:cNvPr id="8" name="Rectangle 7"/>
          <p:cNvSpPr/>
          <p:nvPr/>
        </p:nvSpPr>
        <p:spPr>
          <a:xfrm>
            <a:off x="1143000" y="5800636"/>
            <a:ext cx="7162800" cy="600164"/>
          </a:xfrm>
          <a:prstGeom prst="rect">
            <a:avLst/>
          </a:prstGeom>
          <a:ln w="38100">
            <a:solidFill>
              <a:srgbClr val="0000FF"/>
            </a:solidFill>
          </a:ln>
        </p:spPr>
        <p:txBody>
          <a:bodyPr wrap="square" rtlCol="0" anchor="ctr">
            <a:spAutoFit/>
          </a:bodyPr>
          <a:lstStyle/>
          <a:p>
            <a:pPr marL="228600" indent="-228600" algn="ctr" eaLnBrk="0" fontAlgn="base" hangingPunct="0">
              <a:lnSpc>
                <a:spcPct val="150000"/>
              </a:lnSpc>
              <a:buClr>
                <a:srgbClr val="000000"/>
              </a:buClr>
              <a:buSzPct val="100000"/>
              <a:buFont typeface="Wingdings" pitchFamily="2" charset="2"/>
              <a:buChar char="§"/>
            </a:pPr>
            <a:endParaRPr lang="en-US" sz="2200" dirty="0" smtClean="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sp>
        <p:nvSpPr>
          <p:cNvPr id="12" name="TextBox 11"/>
          <p:cNvSpPr txBox="1"/>
          <p:nvPr/>
        </p:nvSpPr>
        <p:spPr>
          <a:xfrm>
            <a:off x="0" y="0"/>
            <a:ext cx="9144000" cy="523220"/>
          </a:xfrm>
          <a:prstGeom prst="rect">
            <a:avLst/>
          </a:prstGeom>
          <a:noFill/>
        </p:spPr>
        <p:txBody>
          <a:bodyPr wrap="square" rtlCol="0">
            <a:spAutoFit/>
          </a:bodyPr>
          <a:lstStyle/>
          <a:p>
            <a:pPr algn="ctr"/>
            <a:r>
              <a:rPr lang="en-US" sz="2800" b="1" i="1" dirty="0" smtClean="0">
                <a:solidFill>
                  <a:prstClr val="black"/>
                </a:solidFill>
                <a:latin typeface="+mj-lt"/>
                <a:cs typeface="Arial" pitchFamily="34" charset="0"/>
              </a:rPr>
              <a:t>Attributes – What a Leader Is</a:t>
            </a:r>
            <a:endParaRPr lang="en-US" sz="2800" b="1" i="1" dirty="0">
              <a:solidFill>
                <a:prstClr val="black"/>
              </a:solidFill>
              <a:latin typeface="+mj-lt"/>
              <a:cs typeface="Arial" pitchFamily="34" charset="0"/>
            </a:endParaRPr>
          </a:p>
        </p:txBody>
      </p:sp>
      <p:graphicFrame>
        <p:nvGraphicFramePr>
          <p:cNvPr id="8" name="Table 7"/>
          <p:cNvGraphicFramePr>
            <a:graphicFrameLocks noGrp="1"/>
          </p:cNvGraphicFramePr>
          <p:nvPr/>
        </p:nvGraphicFramePr>
        <p:xfrm>
          <a:off x="152400" y="990600"/>
          <a:ext cx="8763000" cy="5029200"/>
        </p:xfrm>
        <a:graphic>
          <a:graphicData uri="http://schemas.openxmlformats.org/drawingml/2006/table">
            <a:tbl>
              <a:tblPr/>
              <a:tblGrid>
                <a:gridCol w="2022231"/>
                <a:gridCol w="2396718"/>
                <a:gridCol w="2153301"/>
                <a:gridCol w="2190750"/>
              </a:tblGrid>
              <a:tr h="867647">
                <a:tc>
                  <a:txBody>
                    <a:bodyPr/>
                    <a:lstStyle/>
                    <a:p>
                      <a:pPr marL="0" marR="0" indent="0" algn="ctr" defTabSz="615391" rtl="0" eaLnBrk="1" fontAlgn="auto" latinLnBrk="0" hangingPunct="1">
                        <a:lnSpc>
                          <a:spcPct val="115000"/>
                        </a:lnSpc>
                        <a:spcBef>
                          <a:spcPts val="0"/>
                        </a:spcBef>
                        <a:spcAft>
                          <a:spcPts val="0"/>
                        </a:spcAft>
                        <a:buClrTx/>
                        <a:buSzTx/>
                        <a:buFontTx/>
                        <a:buNone/>
                        <a:tabLst/>
                        <a:defRPr/>
                      </a:pPr>
                      <a:r>
                        <a:rPr lang="en-US" sz="1400" b="1" dirty="0" smtClean="0">
                          <a:latin typeface="Arial" pitchFamily="34" charset="0"/>
                          <a:ea typeface="Calibri"/>
                          <a:cs typeface="Arial" pitchFamily="34" charset="0"/>
                        </a:rPr>
                        <a:t>Level</a:t>
                      </a:r>
                      <a:endParaRPr lang="en-US" sz="14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cap="all" baseline="0" dirty="0" smtClean="0">
                          <a:latin typeface="Arial" pitchFamily="34" charset="0"/>
                          <a:ea typeface="Calibri"/>
                          <a:cs typeface="Arial" pitchFamily="34" charset="0"/>
                        </a:rPr>
                        <a:t>Character</a:t>
                      </a:r>
                    </a:p>
                    <a:p>
                      <a:pPr marL="0" marR="0" algn="ctr">
                        <a:lnSpc>
                          <a:spcPct val="115000"/>
                        </a:lnSpc>
                        <a:spcBef>
                          <a:spcPts val="0"/>
                        </a:spcBef>
                        <a:spcAft>
                          <a:spcPts val="0"/>
                        </a:spcAft>
                      </a:pPr>
                      <a:r>
                        <a:rPr lang="en-US" sz="1000" b="1" cap="none" baseline="0" dirty="0" smtClean="0">
                          <a:latin typeface="Arial" pitchFamily="34" charset="0"/>
                          <a:ea typeface="Calibri"/>
                          <a:cs typeface="Arial" pitchFamily="34" charset="0"/>
                        </a:rPr>
                        <a:t>(Army Values, Empathy,</a:t>
                      </a:r>
                    </a:p>
                    <a:p>
                      <a:pPr marL="0" marR="0" algn="ctr">
                        <a:lnSpc>
                          <a:spcPct val="115000"/>
                        </a:lnSpc>
                        <a:spcBef>
                          <a:spcPts val="0"/>
                        </a:spcBef>
                        <a:spcAft>
                          <a:spcPts val="0"/>
                        </a:spcAft>
                      </a:pPr>
                      <a:r>
                        <a:rPr lang="en-US" sz="1000" b="1" cap="none" baseline="0" dirty="0" smtClean="0">
                          <a:latin typeface="Arial" pitchFamily="34" charset="0"/>
                          <a:ea typeface="Calibri"/>
                          <a:cs typeface="Arial" pitchFamily="34" charset="0"/>
                        </a:rPr>
                        <a:t>Warrior Ethos / Service Ethos, Discipline, SHARP/EO/EEO)</a:t>
                      </a:r>
                      <a:endParaRPr lang="en-US" sz="1000" b="1" cap="none" baseline="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1" cap="all" baseline="0" dirty="0" smtClean="0">
                          <a:latin typeface="Arial" pitchFamily="34" charset="0"/>
                          <a:ea typeface="Calibri"/>
                          <a:cs typeface="Arial" pitchFamily="34" charset="0"/>
                        </a:rPr>
                        <a:t>Presence</a:t>
                      </a:r>
                    </a:p>
                    <a:p>
                      <a:pPr marL="0" marR="0" algn="ctr">
                        <a:lnSpc>
                          <a:spcPct val="115000"/>
                        </a:lnSpc>
                        <a:spcBef>
                          <a:spcPts val="0"/>
                        </a:spcBef>
                        <a:spcAft>
                          <a:spcPts val="0"/>
                        </a:spcAft>
                      </a:pPr>
                      <a:r>
                        <a:rPr lang="en-US" sz="1000" b="1" cap="none" baseline="0" dirty="0" smtClean="0">
                          <a:latin typeface="Arial" pitchFamily="34" charset="0"/>
                          <a:ea typeface="Calibri"/>
                          <a:cs typeface="Arial" pitchFamily="34" charset="0"/>
                        </a:rPr>
                        <a:t>(Military and professional bearing, Fitness, Confidence, Resilience)</a:t>
                      </a:r>
                      <a:endParaRPr lang="en-US" sz="1000" b="1" cap="none" baseline="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1" cap="all" baseline="0" dirty="0" smtClean="0">
                          <a:latin typeface="Arial" pitchFamily="34" charset="0"/>
                          <a:ea typeface="Calibri"/>
                          <a:cs typeface="Arial" pitchFamily="34" charset="0"/>
                        </a:rPr>
                        <a:t>Intellect</a:t>
                      </a:r>
                    </a:p>
                    <a:p>
                      <a:pPr marL="0" marR="0" algn="ctr">
                        <a:lnSpc>
                          <a:spcPct val="115000"/>
                        </a:lnSpc>
                        <a:spcBef>
                          <a:spcPts val="0"/>
                        </a:spcBef>
                        <a:spcAft>
                          <a:spcPts val="0"/>
                        </a:spcAft>
                      </a:pPr>
                      <a:r>
                        <a:rPr lang="en-US" sz="1000" b="1" cap="none" baseline="0" dirty="0" smtClean="0">
                          <a:latin typeface="Arial" pitchFamily="34" charset="0"/>
                          <a:ea typeface="Calibri"/>
                          <a:cs typeface="Arial" pitchFamily="34" charset="0"/>
                        </a:rPr>
                        <a:t>(Mental agility, Sound judgment, Innovation, Interpersonal tact, Expertise)</a:t>
                      </a:r>
                      <a:endParaRPr lang="en-US" sz="1000" b="1" cap="none" baseline="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223986">
                <a:tc>
                  <a:txBody>
                    <a:bodyPr/>
                    <a:lstStyle/>
                    <a:p>
                      <a:pPr marL="0" marR="0" algn="ctr">
                        <a:lnSpc>
                          <a:spcPct val="115000"/>
                        </a:lnSpc>
                        <a:spcBef>
                          <a:spcPts val="0"/>
                        </a:spcBef>
                        <a:spcAft>
                          <a:spcPts val="0"/>
                        </a:spcAft>
                      </a:pPr>
                      <a:r>
                        <a:rPr lang="en-US" sz="1400" b="1" dirty="0" smtClean="0">
                          <a:latin typeface="Arial" pitchFamily="34" charset="0"/>
                          <a:ea typeface="Calibri"/>
                          <a:cs typeface="Arial" pitchFamily="34" charset="0"/>
                        </a:rPr>
                        <a:t>Direct </a:t>
                      </a:r>
                    </a:p>
                    <a:p>
                      <a:pPr marL="0" marR="0" algn="ctr">
                        <a:lnSpc>
                          <a:spcPct val="115000"/>
                        </a:lnSpc>
                        <a:spcBef>
                          <a:spcPts val="0"/>
                        </a:spcBef>
                        <a:spcAft>
                          <a:spcPts val="0"/>
                        </a:spcAft>
                      </a:pPr>
                      <a:r>
                        <a:rPr lang="en-US" sz="1400" b="1" dirty="0" smtClean="0">
                          <a:latin typeface="Arial" pitchFamily="34" charset="0"/>
                          <a:ea typeface="Calibri"/>
                          <a:cs typeface="Arial" pitchFamily="34" charset="0"/>
                        </a:rPr>
                        <a:t>(SGT)</a:t>
                      </a:r>
                      <a:endParaRPr lang="en-US" sz="14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1" kern="100" baseline="0" dirty="0" smtClean="0">
                          <a:latin typeface="Arial" pitchFamily="34" charset="0"/>
                          <a:ea typeface="Calibri"/>
                          <a:cs typeface="Arial" pitchFamily="34" charset="0"/>
                        </a:rPr>
                        <a:t>Creates </a:t>
                      </a:r>
                      <a:r>
                        <a:rPr lang="en-US" sz="1200" b="1" kern="100" baseline="0" dirty="0">
                          <a:latin typeface="Arial" pitchFamily="34" charset="0"/>
                          <a:ea typeface="Calibri"/>
                          <a:cs typeface="Arial" pitchFamily="34" charset="0"/>
                        </a:rPr>
                        <a:t>a climate that embraces Army </a:t>
                      </a:r>
                      <a:r>
                        <a:rPr lang="en-US" sz="1200" b="1" kern="100" baseline="0" dirty="0" smtClean="0">
                          <a:latin typeface="Arial" pitchFamily="34" charset="0"/>
                          <a:ea typeface="Calibri"/>
                          <a:cs typeface="Arial" pitchFamily="34" charset="0"/>
                        </a:rPr>
                        <a:t>Values; character </a:t>
                      </a:r>
                      <a:r>
                        <a:rPr lang="en-US" sz="1200" b="1" kern="100" baseline="0" dirty="0">
                          <a:latin typeface="Arial" pitchFamily="34" charset="0"/>
                          <a:ea typeface="Calibri"/>
                          <a:cs typeface="Arial" pitchFamily="34" charset="0"/>
                        </a:rPr>
                        <a:t>is aligned with the Army’s </a:t>
                      </a:r>
                      <a:r>
                        <a:rPr lang="en-US" sz="1200" b="1" kern="100" baseline="0" dirty="0" smtClean="0">
                          <a:latin typeface="Arial" pitchFamily="34" charset="0"/>
                          <a:ea typeface="Calibri"/>
                          <a:cs typeface="Arial" pitchFamily="34" charset="0"/>
                        </a:rPr>
                        <a:t>expectations</a:t>
                      </a:r>
                      <a:endParaRPr lang="en-US" sz="1200" b="1" kern="100" baseline="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1" kern="100" baseline="0" dirty="0" smtClean="0">
                          <a:latin typeface="Arial" pitchFamily="34" charset="0"/>
                          <a:ea typeface="Calibri"/>
                          <a:cs typeface="Arial" pitchFamily="34" charset="0"/>
                        </a:rPr>
                        <a:t>Demonstrates </a:t>
                      </a:r>
                      <a:r>
                        <a:rPr lang="en-US" sz="1200" b="1" kern="100" baseline="0" dirty="0">
                          <a:latin typeface="Arial" pitchFamily="34" charset="0"/>
                          <a:ea typeface="Calibri"/>
                          <a:cs typeface="Arial" pitchFamily="34" charset="0"/>
                        </a:rPr>
                        <a:t>good presence and confidence across expected duties of the 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1" kern="100" baseline="0" dirty="0">
                          <a:latin typeface="Arial" pitchFamily="34" charset="0"/>
                          <a:ea typeface="Calibri"/>
                          <a:cs typeface="Arial" pitchFamily="34" charset="0"/>
                        </a:rPr>
                        <a:t>Conceptual capabilities, interpersonal </a:t>
                      </a:r>
                      <a:r>
                        <a:rPr lang="en-US" sz="1200" b="1" kern="100" baseline="0" dirty="0" smtClean="0">
                          <a:latin typeface="Arial" pitchFamily="34" charset="0"/>
                          <a:ea typeface="Calibri"/>
                          <a:cs typeface="Arial" pitchFamily="34" charset="0"/>
                        </a:rPr>
                        <a:t>tact, </a:t>
                      </a:r>
                      <a:r>
                        <a:rPr lang="en-US" sz="1200" b="1" kern="100" baseline="0" dirty="0">
                          <a:latin typeface="Arial" pitchFamily="34" charset="0"/>
                          <a:ea typeface="Calibri"/>
                          <a:cs typeface="Arial" pitchFamily="34" charset="0"/>
                        </a:rPr>
                        <a:t>and domain knowledge are effective for direct </a:t>
                      </a:r>
                      <a:r>
                        <a:rPr lang="en-US" sz="1200" b="1" kern="100" baseline="0" dirty="0" smtClean="0">
                          <a:latin typeface="Arial" pitchFamily="34" charset="0"/>
                          <a:ea typeface="Calibri"/>
                          <a:cs typeface="Arial" pitchFamily="34" charset="0"/>
                        </a:rPr>
                        <a:t>level</a:t>
                      </a:r>
                      <a:endParaRPr lang="en-US" sz="1200" b="1" kern="100" baseline="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131">
                <a:tc>
                  <a:txBody>
                    <a:bodyPr/>
                    <a:lstStyle/>
                    <a:p>
                      <a:pPr marL="0" marR="0" algn="ctr">
                        <a:lnSpc>
                          <a:spcPct val="115000"/>
                        </a:lnSpc>
                        <a:spcBef>
                          <a:spcPts val="0"/>
                        </a:spcBef>
                        <a:spcAft>
                          <a:spcPts val="0"/>
                        </a:spcAft>
                      </a:pPr>
                      <a:r>
                        <a:rPr lang="en-US" sz="1400" b="1" dirty="0" smtClean="0">
                          <a:latin typeface="Arial" pitchFamily="34" charset="0"/>
                          <a:ea typeface="Calibri"/>
                          <a:cs typeface="Arial" pitchFamily="34" charset="0"/>
                        </a:rPr>
                        <a:t>Organizational</a:t>
                      </a:r>
                    </a:p>
                    <a:p>
                      <a:pPr marL="0" marR="0" algn="ctr">
                        <a:lnSpc>
                          <a:spcPct val="115000"/>
                        </a:lnSpc>
                        <a:spcBef>
                          <a:spcPts val="0"/>
                        </a:spcBef>
                        <a:spcAft>
                          <a:spcPts val="0"/>
                        </a:spcAft>
                      </a:pPr>
                      <a:r>
                        <a:rPr lang="en-US" sz="1400" b="1" dirty="0" smtClean="0">
                          <a:latin typeface="Arial" pitchFamily="34" charset="0"/>
                          <a:ea typeface="Calibri"/>
                          <a:cs typeface="Arial" pitchFamily="34" charset="0"/>
                        </a:rPr>
                        <a:t>(SSG – 1SG / MSG)</a:t>
                      </a:r>
                      <a:endParaRPr lang="en-US" sz="14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1" kern="100" baseline="0" dirty="0" smtClean="0">
                          <a:latin typeface="Arial" pitchFamily="34" charset="0"/>
                          <a:ea typeface="Calibri"/>
                          <a:cs typeface="Arial" pitchFamily="34" charset="0"/>
                        </a:rPr>
                        <a:t>Exhibits behaviors that are clear outward expression that aligns personal character with Army expectations</a:t>
                      </a:r>
                      <a:endParaRPr lang="en-US" sz="1200" b="1" kern="100" baseline="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1" kern="100" baseline="0" dirty="0" smtClean="0">
                          <a:latin typeface="Arial" pitchFamily="34" charset="0"/>
                          <a:ea typeface="Calibri"/>
                          <a:cs typeface="Arial" pitchFamily="34" charset="0"/>
                        </a:rPr>
                        <a:t>Demonstrates excellent presence, confidence and resilience in expected duties and unexpected situations.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1" kern="100" baseline="0" dirty="0" smtClean="0">
                          <a:latin typeface="Arial" pitchFamily="34" charset="0"/>
                          <a:ea typeface="Calibri"/>
                          <a:cs typeface="Arial" pitchFamily="34" charset="0"/>
                        </a:rPr>
                        <a:t>Conceptual capabilities, interpersonal tact, and domain knowledge are effective for operations at battalion and below</a:t>
                      </a:r>
                      <a:endParaRPr lang="en-US" sz="1200" b="1" kern="100" baseline="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8436">
                <a:tc>
                  <a:txBody>
                    <a:bodyPr/>
                    <a:lstStyle/>
                    <a:p>
                      <a:pPr marL="0" marR="0" algn="ctr">
                        <a:lnSpc>
                          <a:spcPct val="115000"/>
                        </a:lnSpc>
                        <a:spcBef>
                          <a:spcPts val="0"/>
                        </a:spcBef>
                        <a:spcAft>
                          <a:spcPts val="0"/>
                        </a:spcAft>
                      </a:pPr>
                      <a:r>
                        <a:rPr lang="en-US" sz="1400" b="1" dirty="0" smtClean="0">
                          <a:latin typeface="Arial" pitchFamily="34" charset="0"/>
                          <a:ea typeface="Calibri"/>
                          <a:cs typeface="Arial" pitchFamily="34" charset="0"/>
                        </a:rPr>
                        <a:t>Strategic</a:t>
                      </a:r>
                    </a:p>
                    <a:p>
                      <a:pPr marL="0" marR="0" algn="ctr">
                        <a:lnSpc>
                          <a:spcPct val="115000"/>
                        </a:lnSpc>
                        <a:spcBef>
                          <a:spcPts val="0"/>
                        </a:spcBef>
                        <a:spcAft>
                          <a:spcPts val="0"/>
                        </a:spcAft>
                      </a:pPr>
                      <a:r>
                        <a:rPr lang="en-US" sz="1400" b="1" dirty="0" smtClean="0">
                          <a:latin typeface="Arial" pitchFamily="34" charset="0"/>
                          <a:ea typeface="Calibri"/>
                          <a:cs typeface="Arial" pitchFamily="34" charset="0"/>
                        </a:rPr>
                        <a:t>(CSM / SGM)</a:t>
                      </a:r>
                      <a:endParaRPr lang="en-US" sz="14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1" kern="100" baseline="0" dirty="0" smtClean="0">
                          <a:latin typeface="Arial" pitchFamily="34" charset="0"/>
                          <a:ea typeface="Calibri"/>
                          <a:cs typeface="Arial" pitchFamily="34" charset="0"/>
                        </a:rPr>
                        <a:t>Demonstrates a sense of responsibility for the Army profession; character is of absolute integrity</a:t>
                      </a:r>
                    </a:p>
                    <a:p>
                      <a:pPr marL="0" marR="0">
                        <a:lnSpc>
                          <a:spcPct val="100000"/>
                        </a:lnSpc>
                        <a:spcBef>
                          <a:spcPts val="0"/>
                        </a:spcBef>
                        <a:spcAft>
                          <a:spcPts val="0"/>
                        </a:spcAft>
                      </a:pPr>
                      <a:endParaRPr lang="en-US" sz="1200" b="1" kern="100" baseline="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1" kern="100" baseline="0" dirty="0" smtClean="0">
                          <a:latin typeface="Arial" pitchFamily="34" charset="0"/>
                          <a:ea typeface="Calibri"/>
                          <a:cs typeface="Arial" pitchFamily="34" charset="0"/>
                        </a:rPr>
                        <a:t>Astutely manages complexity and anticipates transitions at strategic level; viewed as champions of causes, diplomats and ambassadors of high level interests.</a:t>
                      </a:r>
                      <a:endParaRPr lang="en-US" sz="1200" b="1" kern="100" baseline="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1" kern="100" baseline="0" dirty="0" smtClean="0">
                          <a:latin typeface="Arial" pitchFamily="34" charset="0"/>
                          <a:ea typeface="Calibri"/>
                          <a:cs typeface="Arial" pitchFamily="34" charset="0"/>
                        </a:rPr>
                        <a:t>Excels at complex thinking and multiple perspectives; adept with the Army design method; broad and deep understanding of history, world situations, technological possibilities, and dynamics of organizations.</a:t>
                      </a:r>
                      <a:endParaRPr lang="en-US" sz="1200" b="1" kern="100" baseline="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76200" y="6291590"/>
            <a:ext cx="5029200" cy="246221"/>
          </a:xfrm>
          <a:prstGeom prst="rect">
            <a:avLst/>
          </a:prstGeom>
          <a:noFill/>
        </p:spPr>
        <p:txBody>
          <a:bodyPr wrap="square" rtlCol="0">
            <a:spAutoFit/>
          </a:bodyPr>
          <a:lstStyle/>
          <a:p>
            <a:pPr fontAlgn="base">
              <a:spcBef>
                <a:spcPct val="0"/>
              </a:spcBef>
              <a:spcAft>
                <a:spcPct val="0"/>
              </a:spcAft>
            </a:pPr>
            <a:r>
              <a:rPr lang="en-US" sz="1000" dirty="0" smtClean="0">
                <a:solidFill>
                  <a:prstClr val="black"/>
                </a:solidFill>
                <a:cs typeface="Times New Roman" pitchFamily="18" charset="0"/>
              </a:rPr>
              <a:t>*Based on Leader Development Strategy for a 21st Century Army, 25 Nov 09</a:t>
            </a:r>
            <a:endParaRPr lang="en-US" sz="1000" dirty="0">
              <a:solidFill>
                <a:prstClr val="black"/>
              </a:solidFill>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sp>
        <p:nvSpPr>
          <p:cNvPr id="10" name="Title 7"/>
          <p:cNvSpPr txBox="1">
            <a:spLocks/>
          </p:cNvSpPr>
          <p:nvPr/>
        </p:nvSpPr>
        <p:spPr>
          <a:xfrm>
            <a:off x="0" y="0"/>
            <a:ext cx="9144000" cy="457200"/>
          </a:xfrm>
          <a:prstGeom prst="rect">
            <a:avLst/>
          </a:prstGeom>
          <a:noFill/>
        </p:spPr>
        <p:txBody>
          <a:bodyPr wrap="square" rtlCol="0">
            <a:spAutoFit/>
          </a:bodyPr>
          <a:lstStyle/>
          <a:p>
            <a:pPr algn="ctr" fontAlgn="base">
              <a:spcBef>
                <a:spcPct val="0"/>
              </a:spcBef>
              <a:spcAft>
                <a:spcPct val="0"/>
              </a:spcAft>
              <a:defRPr/>
            </a:pPr>
            <a:r>
              <a:rPr lang="en-US" sz="2800" b="1" i="1" dirty="0" smtClean="0">
                <a:solidFill>
                  <a:prstClr val="black"/>
                </a:solidFill>
                <a:latin typeface="+mj-lt"/>
                <a:cs typeface="Arial" pitchFamily="34" charset="0"/>
              </a:rPr>
              <a:t>Competencies – What a Leader Does</a:t>
            </a:r>
            <a:endParaRPr lang="en-US" sz="2800" b="1" i="1" dirty="0">
              <a:solidFill>
                <a:prstClr val="black"/>
              </a:solidFill>
              <a:latin typeface="+mj-lt"/>
              <a:cs typeface="Arial" pitchFamily="34" charset="0"/>
            </a:endParaRPr>
          </a:p>
        </p:txBody>
      </p:sp>
      <p:sp>
        <p:nvSpPr>
          <p:cNvPr id="14" name="TextBox 13"/>
          <p:cNvSpPr txBox="1"/>
          <p:nvPr/>
        </p:nvSpPr>
        <p:spPr>
          <a:xfrm>
            <a:off x="76200" y="6291590"/>
            <a:ext cx="5029200" cy="246221"/>
          </a:xfrm>
          <a:prstGeom prst="rect">
            <a:avLst/>
          </a:prstGeom>
          <a:noFill/>
        </p:spPr>
        <p:txBody>
          <a:bodyPr wrap="square" rtlCol="0">
            <a:spAutoFit/>
          </a:bodyPr>
          <a:lstStyle/>
          <a:p>
            <a:pPr fontAlgn="base">
              <a:spcBef>
                <a:spcPct val="0"/>
              </a:spcBef>
              <a:spcAft>
                <a:spcPct val="0"/>
              </a:spcAft>
            </a:pPr>
            <a:r>
              <a:rPr lang="en-US" sz="1000" dirty="0" smtClean="0">
                <a:solidFill>
                  <a:prstClr val="black"/>
                </a:solidFill>
                <a:cs typeface="Times New Roman" pitchFamily="18" charset="0"/>
              </a:rPr>
              <a:t>*Based on Leader Development Strategy for a 21st Century Army, 25 Nov 09</a:t>
            </a:r>
            <a:endParaRPr lang="en-US" sz="1000" dirty="0">
              <a:solidFill>
                <a:prstClr val="black"/>
              </a:solidFill>
              <a:cs typeface="Times New Roman" pitchFamily="18" charset="0"/>
            </a:endParaRPr>
          </a:p>
        </p:txBody>
      </p:sp>
      <p:graphicFrame>
        <p:nvGraphicFramePr>
          <p:cNvPr id="11" name="Table 10"/>
          <p:cNvGraphicFramePr>
            <a:graphicFrameLocks noGrp="1"/>
          </p:cNvGraphicFramePr>
          <p:nvPr/>
        </p:nvGraphicFramePr>
        <p:xfrm>
          <a:off x="152400" y="990600"/>
          <a:ext cx="8915400" cy="5114545"/>
        </p:xfrm>
        <a:graphic>
          <a:graphicData uri="http://schemas.openxmlformats.org/drawingml/2006/table">
            <a:tbl>
              <a:tblPr/>
              <a:tblGrid>
                <a:gridCol w="1981200"/>
                <a:gridCol w="2476500"/>
                <a:gridCol w="2228850"/>
                <a:gridCol w="2228850"/>
              </a:tblGrid>
              <a:tr h="457199">
                <a:tc>
                  <a:txBody>
                    <a:bodyPr/>
                    <a:lstStyle/>
                    <a:p>
                      <a:pPr marL="0" marR="0" indent="0" algn="ctr" defTabSz="615391" rtl="0" eaLnBrk="1" fontAlgn="auto" latinLnBrk="0" hangingPunct="1">
                        <a:lnSpc>
                          <a:spcPct val="115000"/>
                        </a:lnSpc>
                        <a:spcBef>
                          <a:spcPts val="0"/>
                        </a:spcBef>
                        <a:spcAft>
                          <a:spcPts val="0"/>
                        </a:spcAft>
                        <a:buClrTx/>
                        <a:buSzTx/>
                        <a:buFontTx/>
                        <a:buNone/>
                        <a:tabLst/>
                        <a:defRPr/>
                      </a:pPr>
                      <a:r>
                        <a:rPr lang="en-US" sz="1400" b="1" dirty="0" smtClean="0">
                          <a:latin typeface="Arial" pitchFamily="34" charset="0"/>
                          <a:ea typeface="Calibri"/>
                          <a:cs typeface="Arial" pitchFamily="34" charset="0"/>
                        </a:rPr>
                        <a:t>Level</a:t>
                      </a:r>
                      <a:endParaRPr lang="en-US" sz="14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cap="all" baseline="0" dirty="0" smtClean="0">
                          <a:latin typeface="Arial" pitchFamily="34" charset="0"/>
                          <a:ea typeface="Calibri"/>
                          <a:cs typeface="Arial" pitchFamily="34" charset="0"/>
                        </a:rPr>
                        <a:t>Leads</a:t>
                      </a:r>
                    </a:p>
                    <a:p>
                      <a:pPr marL="0" marR="0" algn="ctr">
                        <a:lnSpc>
                          <a:spcPct val="115000"/>
                        </a:lnSpc>
                        <a:spcBef>
                          <a:spcPts val="0"/>
                        </a:spcBef>
                        <a:spcAft>
                          <a:spcPts val="0"/>
                        </a:spcAft>
                      </a:pPr>
                      <a:r>
                        <a:rPr lang="en-US" sz="1000" b="1" dirty="0" smtClean="0">
                          <a:latin typeface="Arial" pitchFamily="34" charset="0"/>
                          <a:ea typeface="Calibri"/>
                          <a:cs typeface="Arial" pitchFamily="34" charset="0"/>
                        </a:rPr>
                        <a:t>(Leads others,</a:t>
                      </a:r>
                      <a:r>
                        <a:rPr lang="en-US" sz="1000" b="1" baseline="0" dirty="0" smtClean="0">
                          <a:latin typeface="Arial" pitchFamily="34" charset="0"/>
                          <a:ea typeface="Calibri"/>
                          <a:cs typeface="Arial" pitchFamily="34" charset="0"/>
                        </a:rPr>
                        <a:t> Builds trust, Extends influence beyond the chain of command, Leads by example, Communicates)</a:t>
                      </a:r>
                      <a:endParaRPr lang="en-US" sz="10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1" cap="all" baseline="0" dirty="0" smtClean="0">
                          <a:latin typeface="Arial" pitchFamily="34" charset="0"/>
                          <a:ea typeface="Calibri"/>
                          <a:cs typeface="Arial" pitchFamily="34" charset="0"/>
                        </a:rPr>
                        <a:t>Develops</a:t>
                      </a:r>
                    </a:p>
                    <a:p>
                      <a:pPr marL="0" marR="0" algn="ctr">
                        <a:lnSpc>
                          <a:spcPct val="115000"/>
                        </a:lnSpc>
                        <a:spcBef>
                          <a:spcPts val="0"/>
                        </a:spcBef>
                        <a:spcAft>
                          <a:spcPts val="0"/>
                        </a:spcAft>
                      </a:pPr>
                      <a:r>
                        <a:rPr lang="en-US" sz="1000" b="1" dirty="0" smtClean="0">
                          <a:latin typeface="Arial" pitchFamily="34" charset="0"/>
                          <a:ea typeface="Calibri"/>
                          <a:cs typeface="Arial" pitchFamily="34" charset="0"/>
                        </a:rPr>
                        <a:t>(Creates a positive</a:t>
                      </a:r>
                      <a:r>
                        <a:rPr lang="en-US" sz="1000" b="1" baseline="0" dirty="0" smtClean="0">
                          <a:latin typeface="Arial" pitchFamily="34" charset="0"/>
                          <a:ea typeface="Calibri"/>
                          <a:cs typeface="Arial" pitchFamily="34" charset="0"/>
                        </a:rPr>
                        <a:t> command / workplace environment, Fosters esprit de corps, Prepares self, Develops others, Stewards the profession)</a:t>
                      </a:r>
                      <a:endParaRPr lang="en-US" sz="10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1" cap="all" baseline="0" dirty="0" smtClean="0">
                          <a:latin typeface="Arial" pitchFamily="34" charset="0"/>
                          <a:ea typeface="Calibri"/>
                          <a:cs typeface="Arial" pitchFamily="34" charset="0"/>
                        </a:rPr>
                        <a:t>Achieves</a:t>
                      </a:r>
                    </a:p>
                    <a:p>
                      <a:pPr marL="0" marR="0" algn="ctr">
                        <a:lnSpc>
                          <a:spcPct val="115000"/>
                        </a:lnSpc>
                        <a:spcBef>
                          <a:spcPts val="0"/>
                        </a:spcBef>
                        <a:spcAft>
                          <a:spcPts val="0"/>
                        </a:spcAft>
                      </a:pPr>
                      <a:r>
                        <a:rPr lang="en-US" sz="1000" b="1" dirty="0" smtClean="0">
                          <a:latin typeface="Arial" pitchFamily="34" charset="0"/>
                          <a:ea typeface="Calibri"/>
                          <a:cs typeface="Arial" pitchFamily="34" charset="0"/>
                        </a:rPr>
                        <a:t>(Gets results)</a:t>
                      </a:r>
                      <a:endParaRPr lang="en-US" sz="10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838201">
                <a:tc>
                  <a:txBody>
                    <a:bodyPr/>
                    <a:lstStyle/>
                    <a:p>
                      <a:pPr marL="0" marR="0" algn="ctr">
                        <a:lnSpc>
                          <a:spcPct val="115000"/>
                        </a:lnSpc>
                        <a:spcBef>
                          <a:spcPts val="0"/>
                        </a:spcBef>
                        <a:spcAft>
                          <a:spcPts val="0"/>
                        </a:spcAft>
                      </a:pPr>
                      <a:r>
                        <a:rPr lang="en-US" sz="1400" b="1" dirty="0" smtClean="0">
                          <a:latin typeface="Arial" pitchFamily="34" charset="0"/>
                          <a:ea typeface="Calibri"/>
                          <a:cs typeface="Arial" pitchFamily="34" charset="0"/>
                        </a:rPr>
                        <a:t>Direct </a:t>
                      </a:r>
                    </a:p>
                    <a:p>
                      <a:pPr marL="0" marR="0" algn="ctr">
                        <a:lnSpc>
                          <a:spcPct val="115000"/>
                        </a:lnSpc>
                        <a:spcBef>
                          <a:spcPts val="0"/>
                        </a:spcBef>
                        <a:spcAft>
                          <a:spcPts val="0"/>
                        </a:spcAft>
                      </a:pPr>
                      <a:r>
                        <a:rPr lang="en-US" sz="1400" b="1" dirty="0" smtClean="0">
                          <a:latin typeface="Arial" pitchFamily="34" charset="0"/>
                          <a:ea typeface="Calibri"/>
                          <a:cs typeface="Arial" pitchFamily="34" charset="0"/>
                        </a:rPr>
                        <a:t>(SGT)</a:t>
                      </a:r>
                      <a:endParaRPr lang="en-US" sz="14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baseline="0" dirty="0" smtClean="0">
                          <a:latin typeface="Arial" pitchFamily="34" charset="0"/>
                          <a:ea typeface="Calibri"/>
                          <a:cs typeface="Arial" pitchFamily="34" charset="0"/>
                        </a:rPr>
                        <a:t>Demonstrated troop leading procedures and employment of TTPs relevant to their unit.</a:t>
                      </a:r>
                      <a:endParaRPr lang="en-US" sz="1200" b="1" baseline="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baseline="0" dirty="0" smtClean="0">
                          <a:latin typeface="Arial" pitchFamily="34" charset="0"/>
                          <a:ea typeface="Calibri"/>
                          <a:cs typeface="Arial" pitchFamily="34" charset="0"/>
                        </a:rPr>
                        <a:t>Builds environment of teams and teamwork.</a:t>
                      </a:r>
                      <a:endParaRPr lang="en-US" sz="1200" b="1" baseline="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baseline="0" dirty="0" smtClean="0">
                          <a:latin typeface="Arial" pitchFamily="34" charset="0"/>
                          <a:ea typeface="Calibri"/>
                          <a:cs typeface="Arial" pitchFamily="34" charset="0"/>
                        </a:rPr>
                        <a:t>Directs and prioritizes tasks for Squad level and below.</a:t>
                      </a:r>
                      <a:endParaRPr lang="en-US" sz="1200" b="1" baseline="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497">
                <a:tc>
                  <a:txBody>
                    <a:bodyPr/>
                    <a:lstStyle/>
                    <a:p>
                      <a:pPr marL="0" marR="0" algn="ctr">
                        <a:lnSpc>
                          <a:spcPct val="115000"/>
                        </a:lnSpc>
                        <a:spcBef>
                          <a:spcPts val="0"/>
                        </a:spcBef>
                        <a:spcAft>
                          <a:spcPts val="0"/>
                        </a:spcAft>
                      </a:pPr>
                      <a:r>
                        <a:rPr lang="en-US" sz="1400" b="1" dirty="0" smtClean="0">
                          <a:latin typeface="Arial" pitchFamily="34" charset="0"/>
                          <a:ea typeface="Calibri"/>
                          <a:cs typeface="Arial" pitchFamily="34" charset="0"/>
                        </a:rPr>
                        <a:t>Organizational</a:t>
                      </a:r>
                    </a:p>
                    <a:p>
                      <a:pPr marL="0" marR="0" algn="ctr">
                        <a:lnSpc>
                          <a:spcPct val="115000"/>
                        </a:lnSpc>
                        <a:spcBef>
                          <a:spcPts val="0"/>
                        </a:spcBef>
                        <a:spcAft>
                          <a:spcPts val="0"/>
                        </a:spcAft>
                      </a:pPr>
                      <a:r>
                        <a:rPr lang="en-US" sz="1400" b="1" dirty="0" smtClean="0">
                          <a:latin typeface="Arial" pitchFamily="34" charset="0"/>
                          <a:ea typeface="Calibri"/>
                          <a:cs typeface="Arial" pitchFamily="34" charset="0"/>
                        </a:rPr>
                        <a:t>(SSG – 1SG / MSG)</a:t>
                      </a:r>
                      <a:endParaRPr lang="en-US" sz="14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baseline="0" dirty="0" smtClean="0">
                          <a:latin typeface="Arial" pitchFamily="34" charset="0"/>
                          <a:ea typeface="Calibri"/>
                          <a:cs typeface="Arial" pitchFamily="34" charset="0"/>
                        </a:rPr>
                        <a:t>Demonstrated competence in resolving complex situations.</a:t>
                      </a:r>
                      <a:endParaRPr lang="en-US" sz="1200" b="1" baseline="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baseline="0" dirty="0" smtClean="0">
                          <a:latin typeface="Arial" pitchFamily="34" charset="0"/>
                          <a:ea typeface="Calibri"/>
                          <a:cs typeface="Arial" pitchFamily="34" charset="0"/>
                        </a:rPr>
                        <a:t>Proactive in developing others through individual coach, teach and mentor subordinates; accurately and fairly assess, identifies future leaders.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baseline="0" dirty="0" smtClean="0">
                          <a:latin typeface="Arial" pitchFamily="34" charset="0"/>
                          <a:ea typeface="Calibri"/>
                          <a:cs typeface="Arial" pitchFamily="34" charset="0"/>
                        </a:rPr>
                        <a:t>Demonstrates ability to lead through complexity and time, decentralized operations and ill-structured problems.  Prioritizes limited resources to accomplish mission.</a:t>
                      </a:r>
                      <a:endParaRPr lang="en-US" sz="1200" b="1" baseline="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497">
                <a:tc>
                  <a:txBody>
                    <a:bodyPr/>
                    <a:lstStyle/>
                    <a:p>
                      <a:pPr marL="0" marR="0" algn="ctr">
                        <a:lnSpc>
                          <a:spcPct val="115000"/>
                        </a:lnSpc>
                        <a:spcBef>
                          <a:spcPts val="0"/>
                        </a:spcBef>
                        <a:spcAft>
                          <a:spcPts val="0"/>
                        </a:spcAft>
                      </a:pPr>
                      <a:r>
                        <a:rPr lang="en-US" sz="1400" b="1" dirty="0" smtClean="0">
                          <a:latin typeface="Arial" pitchFamily="34" charset="0"/>
                          <a:ea typeface="Calibri"/>
                          <a:cs typeface="Arial" pitchFamily="34" charset="0"/>
                        </a:rPr>
                        <a:t>Strategic</a:t>
                      </a:r>
                    </a:p>
                    <a:p>
                      <a:pPr marL="0" marR="0" algn="ctr">
                        <a:lnSpc>
                          <a:spcPct val="115000"/>
                        </a:lnSpc>
                        <a:spcBef>
                          <a:spcPts val="0"/>
                        </a:spcBef>
                        <a:spcAft>
                          <a:spcPts val="0"/>
                        </a:spcAft>
                      </a:pPr>
                      <a:r>
                        <a:rPr lang="en-US" sz="1400" b="1" dirty="0" smtClean="0">
                          <a:latin typeface="Arial" pitchFamily="34" charset="0"/>
                          <a:ea typeface="Calibri"/>
                          <a:cs typeface="Arial" pitchFamily="34" charset="0"/>
                        </a:rPr>
                        <a:t>(CSM / SGM)</a:t>
                      </a:r>
                      <a:endParaRPr lang="en-US" sz="14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baseline="0" dirty="0" smtClean="0">
                          <a:latin typeface="Arial" pitchFamily="34" charset="0"/>
                          <a:ea typeface="Calibri"/>
                          <a:cs typeface="Arial" pitchFamily="34" charset="0"/>
                        </a:rPr>
                        <a:t>Sets vision for operational and strategic level operations.</a:t>
                      </a:r>
                    </a:p>
                    <a:p>
                      <a:pPr marL="0" marR="0" algn="l">
                        <a:lnSpc>
                          <a:spcPct val="115000"/>
                        </a:lnSpc>
                        <a:spcBef>
                          <a:spcPts val="0"/>
                        </a:spcBef>
                        <a:spcAft>
                          <a:spcPts val="0"/>
                        </a:spcAft>
                      </a:pPr>
                      <a:endParaRPr lang="en-US" sz="1200" b="1" baseline="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baseline="0" dirty="0" smtClean="0">
                          <a:latin typeface="Arial" pitchFamily="34" charset="0"/>
                          <a:ea typeface="Calibri"/>
                          <a:cs typeface="Arial" pitchFamily="34" charset="0"/>
                        </a:rPr>
                        <a:t>Creates systems and adopts policies supporting professional and personal growth across the organization.  Stewards the Army’s interest in caring for and managing people and other resources.</a:t>
                      </a:r>
                      <a:endParaRPr lang="en-US" sz="1200" b="1" baseline="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baseline="0" dirty="0" smtClean="0">
                          <a:latin typeface="Arial" pitchFamily="34" charset="0"/>
                          <a:ea typeface="Calibri"/>
                          <a:cs typeface="Arial" pitchFamily="34" charset="0"/>
                        </a:rPr>
                        <a:t>Demonstrates ability to develop and describe broad vision and framework.  Organizes, resources, integrates and aligns efforts among organizations to achieve mission goals.</a:t>
                      </a:r>
                      <a:endParaRPr lang="en-US" sz="1200" b="1" baseline="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sp>
        <p:nvSpPr>
          <p:cNvPr id="10" name="Title 7"/>
          <p:cNvSpPr txBox="1">
            <a:spLocks/>
          </p:cNvSpPr>
          <p:nvPr/>
        </p:nvSpPr>
        <p:spPr>
          <a:xfrm>
            <a:off x="0" y="0"/>
            <a:ext cx="9144000" cy="523220"/>
          </a:xfrm>
          <a:prstGeom prst="rect">
            <a:avLst/>
          </a:prstGeom>
          <a:noFill/>
        </p:spPr>
        <p:txBody>
          <a:bodyPr wrap="square" rtlCol="0">
            <a:spAutoFit/>
          </a:bodyPr>
          <a:lstStyle/>
          <a:p>
            <a:pPr algn="ctr" fontAlgn="base">
              <a:spcBef>
                <a:spcPct val="0"/>
              </a:spcBef>
              <a:spcAft>
                <a:spcPct val="0"/>
              </a:spcAft>
              <a:defRPr/>
            </a:pPr>
            <a:r>
              <a:rPr lang="en-US" sz="2800" b="1" i="1" dirty="0" smtClean="0">
                <a:solidFill>
                  <a:prstClr val="black"/>
                </a:solidFill>
                <a:latin typeface="+mj-lt"/>
                <a:cs typeface="Arial" pitchFamily="34" charset="0"/>
              </a:rPr>
              <a:t>Performance Measures</a:t>
            </a:r>
            <a:endParaRPr lang="en-US" sz="2800" b="1" i="1" dirty="0">
              <a:solidFill>
                <a:prstClr val="black"/>
              </a:solidFill>
              <a:latin typeface="+mj-lt"/>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42575476"/>
              </p:ext>
            </p:extLst>
          </p:nvPr>
        </p:nvGraphicFramePr>
        <p:xfrm>
          <a:off x="0" y="1219200"/>
          <a:ext cx="9144000" cy="5334000"/>
        </p:xfrm>
        <a:graphic>
          <a:graphicData uri="http://schemas.openxmlformats.org/drawingml/2006/table">
            <a:tbl>
              <a:tblPr firstRow="1" bandRow="1">
                <a:tableStyleId>{5940675A-B579-460E-94D1-54222C63F5DA}</a:tableStyleId>
              </a:tblPr>
              <a:tblGrid>
                <a:gridCol w="2286000"/>
                <a:gridCol w="2286000"/>
                <a:gridCol w="2286000"/>
                <a:gridCol w="2286000"/>
              </a:tblGrid>
              <a:tr h="819977">
                <a:tc>
                  <a:txBody>
                    <a:bodyPr/>
                    <a:lstStyle/>
                    <a:p>
                      <a:pPr algn="ctr"/>
                      <a:r>
                        <a:rPr lang="en-US" sz="2000" dirty="0" smtClean="0"/>
                        <a:t>FAR</a:t>
                      </a:r>
                      <a:r>
                        <a:rPr lang="en-US" sz="2000" baseline="0" dirty="0" smtClean="0"/>
                        <a:t> EXCEEDED STANDARD</a:t>
                      </a:r>
                      <a:endParaRPr lang="en-US" sz="2000" dirty="0"/>
                    </a:p>
                  </a:txBody>
                  <a:tcPr/>
                </a:tc>
                <a:tc>
                  <a:txBody>
                    <a:bodyPr/>
                    <a:lstStyle/>
                    <a:p>
                      <a:pPr algn="ctr"/>
                      <a:r>
                        <a:rPr lang="en-US" sz="2000" dirty="0" smtClean="0"/>
                        <a:t>EXCEEDED STANDARD</a:t>
                      </a:r>
                      <a:endParaRPr lang="en-US" sz="2000" dirty="0"/>
                    </a:p>
                  </a:txBody>
                  <a:tcPr/>
                </a:tc>
                <a:tc>
                  <a:txBody>
                    <a:bodyPr/>
                    <a:lstStyle/>
                    <a:p>
                      <a:pPr algn="ctr"/>
                      <a:r>
                        <a:rPr lang="en-US" sz="2000" dirty="0" smtClean="0"/>
                        <a:t>MET</a:t>
                      </a:r>
                    </a:p>
                    <a:p>
                      <a:pPr algn="ctr"/>
                      <a:r>
                        <a:rPr lang="en-US" sz="2000" dirty="0" smtClean="0"/>
                        <a:t>STANDARD</a:t>
                      </a:r>
                      <a:endParaRPr lang="en-US" sz="2000" dirty="0"/>
                    </a:p>
                  </a:txBody>
                  <a:tcPr/>
                </a:tc>
                <a:tc>
                  <a:txBody>
                    <a:bodyPr/>
                    <a:lstStyle/>
                    <a:p>
                      <a:pPr algn="ctr"/>
                      <a:r>
                        <a:rPr lang="en-US" sz="2000" dirty="0" smtClean="0"/>
                        <a:t>DID NOT MEET STANDARD</a:t>
                      </a:r>
                      <a:endParaRPr lang="en-US" sz="2000" dirty="0"/>
                    </a:p>
                  </a:txBody>
                  <a:tcPr/>
                </a:tc>
              </a:tr>
              <a:tr h="4514023">
                <a:tc>
                  <a:txBody>
                    <a:bodyPr/>
                    <a:lstStyle/>
                    <a:p>
                      <a:pPr marL="0" marR="0" indent="0" algn="l" defTabSz="615391" rtl="0" eaLnBrk="1" fontAlgn="auto" latinLnBrk="0" hangingPunct="1">
                        <a:lnSpc>
                          <a:spcPct val="100000"/>
                        </a:lnSpc>
                        <a:spcBef>
                          <a:spcPts val="0"/>
                        </a:spcBef>
                        <a:spcAft>
                          <a:spcPts val="0"/>
                        </a:spcAft>
                        <a:buClrTx/>
                        <a:buSzTx/>
                        <a:buFontTx/>
                        <a:buNone/>
                        <a:tabLst/>
                        <a:defRPr/>
                      </a:pPr>
                      <a:r>
                        <a:rPr lang="en-US" sz="1200" b="1" kern="1200" dirty="0" smtClean="0"/>
                        <a:t>Rated NCO performs extraordinarily above the required Army standards and organizational goals of leader competencies and attributes;</a:t>
                      </a:r>
                      <a:r>
                        <a:rPr lang="en-US" sz="1200" kern="1200" dirty="0" smtClean="0"/>
                        <a:t> leadership enables Soldiers and unit to far surpass required organizational and Army standards; demonstrated performance epitomizes excellence in all aspects; this NCO and his/her Soldiers consistently take disciplined initiative in applying leader competencies and attributes; results have an immediate impact and enduring effect on the mission, their Soldiers, the unit, and the Army; </a:t>
                      </a:r>
                      <a:r>
                        <a:rPr lang="en-US" sz="1200" b="1" kern="1200" dirty="0" smtClean="0"/>
                        <a:t>demonstrated by the best of the upper third of NCOs of the same grade.</a:t>
                      </a:r>
                      <a:endParaRPr lang="en-US" sz="1200" b="1" kern="1200" dirty="0" smtClean="0">
                        <a:solidFill>
                          <a:schemeClr val="dk1"/>
                        </a:solidFill>
                        <a:latin typeface="+mn-lt"/>
                        <a:ea typeface="+mn-ea"/>
                        <a:cs typeface="+mn-cs"/>
                      </a:endParaRPr>
                    </a:p>
                  </a:txBody>
                  <a:tcPr/>
                </a:tc>
                <a:tc>
                  <a:txBody>
                    <a:bodyPr/>
                    <a:lstStyle/>
                    <a:p>
                      <a:pPr marL="0" marR="0" indent="0" algn="l" defTabSz="615391" rtl="0" eaLnBrk="1" fontAlgn="auto" latinLnBrk="0" hangingPunct="1">
                        <a:lnSpc>
                          <a:spcPct val="100000"/>
                        </a:lnSpc>
                        <a:spcBef>
                          <a:spcPts val="0"/>
                        </a:spcBef>
                        <a:spcAft>
                          <a:spcPts val="0"/>
                        </a:spcAft>
                        <a:buClrTx/>
                        <a:buSzTx/>
                        <a:buFontTx/>
                        <a:buNone/>
                        <a:tabLst/>
                        <a:defRPr/>
                      </a:pPr>
                      <a:r>
                        <a:rPr lang="en-US" sz="1200" b="1" kern="1200" dirty="0" smtClean="0"/>
                        <a:t>Rated NCO performs above the required Army standards and organizational goals of leader competencies and attributes; </a:t>
                      </a:r>
                      <a:r>
                        <a:rPr lang="en-US" sz="1200" kern="1200" dirty="0" smtClean="0"/>
                        <a:t>this NCO and his/her Soldiers often take disciplined initiative in applying leader competencies and attributes; results have an immediate impact on the mission, their Soldiers, the unit, and the Army; this level of performance is not common, </a:t>
                      </a:r>
                      <a:r>
                        <a:rPr lang="en-US" sz="1200" b="1" kern="1200" dirty="0" smtClean="0"/>
                        <a:t>typically demonstrated by the upper third of NCOs of the same grade.</a:t>
                      </a:r>
                      <a:endParaRPr lang="en-US" sz="1200" b="1" kern="1200" dirty="0" smtClean="0">
                        <a:solidFill>
                          <a:schemeClr val="dk1"/>
                        </a:solidFill>
                        <a:latin typeface="+mn-lt"/>
                        <a:ea typeface="+mn-ea"/>
                        <a:cs typeface="+mn-cs"/>
                      </a:endParaRPr>
                    </a:p>
                  </a:txBody>
                  <a:tcPr/>
                </a:tc>
                <a:tc>
                  <a:txBody>
                    <a:bodyPr/>
                    <a:lstStyle/>
                    <a:p>
                      <a:pPr algn="l"/>
                      <a:r>
                        <a:rPr lang="en-US" sz="1200" b="1" kern="1200" dirty="0" smtClean="0"/>
                        <a:t>Rated NCO successfully achieves and maintains the required Army standards and organizational goals of leader competencies and attributes; </a:t>
                      </a:r>
                      <a:r>
                        <a:rPr lang="en-US" sz="1200" kern="1200" dirty="0" smtClean="0"/>
                        <a:t>effectively meets and enforces the standard for the unit and those in his/her charge; succeeds by taking appropriate initiative in applying the leader competencies and attributes; results have a positive impact on the mission, their Soldiers, the unit, and the Army; this level of performance is considered normal and </a:t>
                      </a:r>
                      <a:r>
                        <a:rPr lang="en-US" sz="1200" b="1" kern="1200" dirty="0" smtClean="0"/>
                        <a:t>typically demonstrated by a majority of NCOs of the same grade.</a:t>
                      </a:r>
                      <a:endParaRPr lang="en-US" sz="1200" b="1" kern="1200" dirty="0">
                        <a:solidFill>
                          <a:schemeClr val="dk1"/>
                        </a:solidFill>
                        <a:latin typeface="+mn-lt"/>
                        <a:ea typeface="+mn-ea"/>
                        <a:cs typeface="+mn-cs"/>
                      </a:endParaRPr>
                    </a:p>
                  </a:txBody>
                  <a:tcPr/>
                </a:tc>
                <a:tc>
                  <a:txBody>
                    <a:bodyPr/>
                    <a:lstStyle/>
                    <a:p>
                      <a:pPr marL="0" marR="0" indent="0" algn="l" defTabSz="615391" rtl="0" eaLnBrk="1" fontAlgn="auto" latinLnBrk="0" hangingPunct="1">
                        <a:lnSpc>
                          <a:spcPct val="100000"/>
                        </a:lnSpc>
                        <a:spcBef>
                          <a:spcPts val="0"/>
                        </a:spcBef>
                        <a:spcAft>
                          <a:spcPts val="0"/>
                        </a:spcAft>
                        <a:buClrTx/>
                        <a:buSzTx/>
                        <a:buFontTx/>
                        <a:buNone/>
                        <a:tabLst/>
                        <a:defRPr/>
                      </a:pPr>
                      <a:r>
                        <a:rPr lang="en-US" sz="1200" b="1" kern="1200" dirty="0" smtClean="0"/>
                        <a:t>Rated NCO fails to meet or maintain the required Army standards and organizational goals of leader competencies and attributes; </a:t>
                      </a:r>
                      <a:r>
                        <a:rPr lang="en-US" sz="1200" kern="1200" dirty="0" smtClean="0"/>
                        <a:t>does not enforce or meet the standard for the unit or those in his/her charge; exhibits/displays minimal or no effort; actions often have a negative effect on the mission, their Soldiers, the unit, and the Army.</a:t>
                      </a:r>
                      <a:endParaRPr lang="en-US" sz="1200" kern="1200" dirty="0" smtClean="0">
                        <a:solidFill>
                          <a:schemeClr val="dk1"/>
                        </a:solidFill>
                        <a:latin typeface="+mn-lt"/>
                        <a:ea typeface="+mn-ea"/>
                        <a:cs typeface="+mn-cs"/>
                      </a:endParaRPr>
                    </a:p>
                  </a:txBody>
                  <a:tcPr/>
                </a:tc>
              </a:tr>
            </a:tbl>
          </a:graphicData>
        </a:graphic>
      </p:graphicFrame>
      <p:sp>
        <p:nvSpPr>
          <p:cNvPr id="12" name="Right Brace 11"/>
          <p:cNvSpPr/>
          <p:nvPr/>
        </p:nvSpPr>
        <p:spPr bwMode="auto">
          <a:xfrm rot="16200000">
            <a:off x="6781800" y="-1066800"/>
            <a:ext cx="152400" cy="44196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6144768" y="838200"/>
            <a:ext cx="1447800" cy="276999"/>
          </a:xfrm>
          <a:prstGeom prst="rect">
            <a:avLst/>
          </a:prstGeom>
          <a:noFill/>
        </p:spPr>
        <p:txBody>
          <a:bodyPr wrap="square" rtlCol="0">
            <a:spAutoFit/>
          </a:bodyPr>
          <a:lstStyle/>
          <a:p>
            <a:r>
              <a:rPr lang="en-US" sz="1200" dirty="0" smtClean="0"/>
              <a:t>Direct-level (SGT)</a:t>
            </a:r>
            <a:endParaRPr lang="en-US" sz="1200" dirty="0"/>
          </a:p>
        </p:txBody>
      </p:sp>
      <p:sp>
        <p:nvSpPr>
          <p:cNvPr id="15" name="Right Brace 14"/>
          <p:cNvSpPr/>
          <p:nvPr/>
        </p:nvSpPr>
        <p:spPr bwMode="auto">
          <a:xfrm rot="16200000">
            <a:off x="4532375" y="-3617975"/>
            <a:ext cx="155448" cy="89154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2438400" y="533400"/>
            <a:ext cx="4343400" cy="276999"/>
          </a:xfrm>
          <a:prstGeom prst="rect">
            <a:avLst/>
          </a:prstGeom>
          <a:noFill/>
        </p:spPr>
        <p:txBody>
          <a:bodyPr wrap="square" rtlCol="0">
            <a:spAutoFit/>
          </a:bodyPr>
          <a:lstStyle/>
          <a:p>
            <a:r>
              <a:rPr lang="en-US" sz="1200" dirty="0" smtClean="0"/>
              <a:t>Organizational- and Strategic-level (SSG through CSM/SGM)</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graphicFrame>
        <p:nvGraphicFramePr>
          <p:cNvPr id="7" name="Table 6"/>
          <p:cNvGraphicFramePr>
            <a:graphicFrameLocks noGrp="1"/>
          </p:cNvGraphicFramePr>
          <p:nvPr/>
        </p:nvGraphicFramePr>
        <p:xfrm>
          <a:off x="685800" y="1798320"/>
          <a:ext cx="2819400" cy="4084320"/>
        </p:xfrm>
        <a:graphic>
          <a:graphicData uri="http://schemas.openxmlformats.org/drawingml/2006/table">
            <a:tbl>
              <a:tblPr firstRow="1" bandRow="1">
                <a:tableStyleId>{5940675A-B579-460E-94D1-54222C63F5DA}</a:tableStyleId>
              </a:tblPr>
              <a:tblGrid>
                <a:gridCol w="2819400"/>
              </a:tblGrid>
              <a:tr h="694461">
                <a:tc>
                  <a:txBody>
                    <a:bodyPr/>
                    <a:lstStyle/>
                    <a:p>
                      <a:pPr algn="ctr"/>
                      <a:r>
                        <a:rPr lang="en-US" sz="2000" dirty="0" smtClean="0"/>
                        <a:t>FAR EXCEEDED</a:t>
                      </a:r>
                    </a:p>
                    <a:p>
                      <a:pPr algn="ctr"/>
                      <a:r>
                        <a:rPr lang="en-US" sz="2000" dirty="0" smtClean="0"/>
                        <a:t>STANDARD</a:t>
                      </a:r>
                      <a:endParaRPr lang="en-US" sz="2000" dirty="0"/>
                    </a:p>
                  </a:txBody>
                  <a:tcPr/>
                </a:tc>
              </a:tr>
              <a:tr h="1916981">
                <a:tc>
                  <a:txBody>
                    <a:bodyPr/>
                    <a:lstStyle/>
                    <a:p>
                      <a:pPr marL="0" marR="0" indent="0" algn="l" defTabSz="615391" rtl="0" eaLnBrk="1" fontAlgn="auto" latinLnBrk="0" hangingPunct="1">
                        <a:lnSpc>
                          <a:spcPct val="100000"/>
                        </a:lnSpc>
                        <a:spcBef>
                          <a:spcPts val="0"/>
                        </a:spcBef>
                        <a:spcAft>
                          <a:spcPts val="0"/>
                        </a:spcAft>
                        <a:buClrTx/>
                        <a:buSzTx/>
                        <a:buFontTx/>
                        <a:buNone/>
                        <a:tabLst/>
                        <a:defRPr/>
                      </a:pPr>
                      <a:r>
                        <a:rPr lang="en-US" sz="1200" b="1" kern="1200" dirty="0" smtClean="0"/>
                        <a:t>Rated NCO performs extraordinarily above the required Army standards and organizational goals of leader competencies and attributes;</a:t>
                      </a:r>
                      <a:r>
                        <a:rPr lang="en-US" sz="1200" kern="1200" dirty="0" smtClean="0"/>
                        <a:t> leadership enables Soldiers and unit to far surpass required organizational and Army standards; demonstrated performance epitomizes excellence in all aspects; this NCO and his/her Soldiers consistently take disciplined initiative in applying leader competencies and attributes; results have an immediate impact and enduring effect on the mission, their Soldiers, the unit, and the Army; </a:t>
                      </a:r>
                      <a:r>
                        <a:rPr lang="en-US" sz="1200" b="1" kern="1200" dirty="0" smtClean="0"/>
                        <a:t>demonstrated by the best of the upper third of NCOs of the same grade.</a:t>
                      </a:r>
                      <a:endParaRPr lang="en-US" sz="1200" b="1" kern="1200" dirty="0" smtClean="0">
                        <a:solidFill>
                          <a:schemeClr val="dk1"/>
                        </a:solidFill>
                        <a:latin typeface="+mn-lt"/>
                        <a:ea typeface="+mn-ea"/>
                        <a:cs typeface="+mn-cs"/>
                      </a:endParaRPr>
                    </a:p>
                  </a:txBody>
                  <a:tcPr/>
                </a:tc>
              </a:tr>
            </a:tbl>
          </a:graphicData>
        </a:graphic>
      </p:graphicFrame>
      <p:sp>
        <p:nvSpPr>
          <p:cNvPr id="11" name="Title 2"/>
          <p:cNvSpPr txBox="1">
            <a:spLocks/>
          </p:cNvSpPr>
          <p:nvPr/>
        </p:nvSpPr>
        <p:spPr bwMode="auto">
          <a:xfrm>
            <a:off x="0" y="0"/>
            <a:ext cx="9144000" cy="914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2813" rtl="0" eaLnBrk="0" fontAlgn="base" latinLnBrk="0" hangingPunct="0">
              <a:lnSpc>
                <a:spcPct val="100000"/>
              </a:lnSpc>
              <a:spcBef>
                <a:spcPct val="0"/>
              </a:spcBef>
              <a:spcAft>
                <a:spcPct val="0"/>
              </a:spcAft>
              <a:buClrTx/>
              <a:buSzTx/>
              <a:buFontTx/>
              <a:buNone/>
              <a:tabLst>
                <a:tab pos="3825875" algn="l"/>
              </a:tabLst>
              <a:defRPr/>
            </a:pPr>
            <a:r>
              <a:rPr lang="en-US" sz="2800" b="1" i="1" kern="0" dirty="0" smtClean="0">
                <a:ea typeface="+mj-ea"/>
              </a:rPr>
              <a:t>FAR EXCEEDED STANDARD</a:t>
            </a:r>
          </a:p>
          <a:p>
            <a:pPr lvl="0" algn="ctr" defTabSz="912813" eaLnBrk="0" fontAlgn="base" hangingPunct="0">
              <a:lnSpc>
                <a:spcPct val="150000"/>
              </a:lnSpc>
              <a:spcBef>
                <a:spcPct val="0"/>
              </a:spcBef>
              <a:spcAft>
                <a:spcPct val="0"/>
              </a:spcAft>
              <a:tabLst>
                <a:tab pos="3825875" algn="l"/>
              </a:tabLst>
              <a:defRPr/>
            </a:pPr>
            <a:r>
              <a:rPr kumimoji="0" lang="en-US" sz="2000" b="1" i="1" u="none" strike="noStrike" kern="0" cap="none" spc="0" normalizeH="0" baseline="0" noProof="0" dirty="0" smtClean="0">
                <a:ln>
                  <a:noFill/>
                </a:ln>
                <a:effectLst/>
                <a:uLnTx/>
                <a:uFillTx/>
                <a:latin typeface="Arial" pitchFamily="34" charset="0"/>
                <a:ea typeface="+mj-ea"/>
                <a:cs typeface="Arial" pitchFamily="34" charset="0"/>
              </a:rPr>
              <a:t>(</a:t>
            </a:r>
            <a:r>
              <a:rPr lang="en-US" sz="2000" b="1" i="1" kern="0" dirty="0" smtClean="0">
                <a:latin typeface="Arial" pitchFamily="34" charset="0"/>
                <a:cs typeface="Arial" pitchFamily="34" charset="0"/>
              </a:rPr>
              <a:t>applies to Organizational- and Strategic-level NCOERs</a:t>
            </a:r>
            <a:r>
              <a:rPr kumimoji="0" lang="en-US" sz="2000" b="1" i="1" u="none" strike="noStrike" kern="0" cap="none" spc="0" normalizeH="0" baseline="0" noProof="0" dirty="0" smtClean="0">
                <a:ln>
                  <a:noFill/>
                </a:ln>
                <a:effectLst/>
                <a:uLnTx/>
                <a:uFillTx/>
                <a:latin typeface="Arial" pitchFamily="34" charset="0"/>
                <a:ea typeface="+mj-ea"/>
                <a:cs typeface="Arial" pitchFamily="34" charset="0"/>
              </a:rPr>
              <a:t>)</a:t>
            </a:r>
          </a:p>
        </p:txBody>
      </p:sp>
      <p:sp>
        <p:nvSpPr>
          <p:cNvPr id="14" name="TextBox 13"/>
          <p:cNvSpPr txBox="1"/>
          <p:nvPr/>
        </p:nvSpPr>
        <p:spPr>
          <a:xfrm>
            <a:off x="4023360" y="1737360"/>
            <a:ext cx="5120640" cy="523220"/>
          </a:xfrm>
          <a:prstGeom prst="rect">
            <a:avLst/>
          </a:prstGeom>
          <a:noFill/>
        </p:spPr>
        <p:txBody>
          <a:bodyPr wrap="square" rtlCol="0">
            <a:spAutoFit/>
          </a:bodyPr>
          <a:lstStyle/>
          <a:p>
            <a:r>
              <a:rPr lang="en-US" sz="1400" b="1" dirty="0" smtClean="0"/>
              <a:t>o placed 1st of 23 teams in the recent LTG David E. Grange Jr. Best Ranger Competition</a:t>
            </a:r>
          </a:p>
        </p:txBody>
      </p:sp>
      <p:sp>
        <p:nvSpPr>
          <p:cNvPr id="17" name="TextBox 16"/>
          <p:cNvSpPr txBox="1"/>
          <p:nvPr/>
        </p:nvSpPr>
        <p:spPr>
          <a:xfrm>
            <a:off x="4023360" y="2377440"/>
            <a:ext cx="5120640" cy="523220"/>
          </a:xfrm>
          <a:prstGeom prst="rect">
            <a:avLst/>
          </a:prstGeom>
          <a:noFill/>
        </p:spPr>
        <p:txBody>
          <a:bodyPr wrap="square" rtlCol="0">
            <a:spAutoFit/>
          </a:bodyPr>
          <a:lstStyle/>
          <a:p>
            <a:r>
              <a:rPr lang="en-US" sz="1400" b="1" dirty="0" smtClean="0"/>
              <a:t>o nominated and selected over 11 senior NCOs to serve as the Army Corrections Command Operations Sergeant</a:t>
            </a:r>
          </a:p>
        </p:txBody>
      </p:sp>
      <p:sp>
        <p:nvSpPr>
          <p:cNvPr id="18" name="TextBox 17"/>
          <p:cNvSpPr txBox="1"/>
          <p:nvPr/>
        </p:nvSpPr>
        <p:spPr>
          <a:xfrm>
            <a:off x="4023360" y="3017520"/>
            <a:ext cx="5120640" cy="523220"/>
          </a:xfrm>
          <a:prstGeom prst="rect">
            <a:avLst/>
          </a:prstGeom>
          <a:noFill/>
        </p:spPr>
        <p:txBody>
          <a:bodyPr wrap="square" rtlCol="0">
            <a:spAutoFit/>
          </a:bodyPr>
          <a:lstStyle/>
          <a:p>
            <a:r>
              <a:rPr lang="en-US" sz="1400" b="1" dirty="0" smtClean="0"/>
              <a:t>o selected as the Secretary of the Army Career Counselor of the Year; incomparable retention knowledge</a:t>
            </a:r>
          </a:p>
        </p:txBody>
      </p:sp>
      <p:sp>
        <p:nvSpPr>
          <p:cNvPr id="19" name="TextBox 18"/>
          <p:cNvSpPr txBox="1"/>
          <p:nvPr/>
        </p:nvSpPr>
        <p:spPr>
          <a:xfrm>
            <a:off x="4023360" y="3657600"/>
            <a:ext cx="5120640" cy="523220"/>
          </a:xfrm>
          <a:prstGeom prst="rect">
            <a:avLst/>
          </a:prstGeom>
          <a:noFill/>
        </p:spPr>
        <p:txBody>
          <a:bodyPr wrap="square" rtlCol="0">
            <a:spAutoFit/>
          </a:bodyPr>
          <a:lstStyle/>
          <a:p>
            <a:r>
              <a:rPr lang="en-US" sz="1400" b="1" dirty="0" smtClean="0"/>
              <a:t>o expertly led his/her SGLs to earn an Institute of Excellence rating within eight months of arrival</a:t>
            </a:r>
          </a:p>
        </p:txBody>
      </p:sp>
      <p:sp>
        <p:nvSpPr>
          <p:cNvPr id="20" name="TextBox 19"/>
          <p:cNvSpPr txBox="1"/>
          <p:nvPr/>
        </p:nvSpPr>
        <p:spPr>
          <a:xfrm>
            <a:off x="4023360" y="4297680"/>
            <a:ext cx="5120640" cy="523220"/>
          </a:xfrm>
          <a:prstGeom prst="rect">
            <a:avLst/>
          </a:prstGeom>
          <a:noFill/>
        </p:spPr>
        <p:txBody>
          <a:bodyPr wrap="square" rtlCol="0">
            <a:spAutoFit/>
          </a:bodyPr>
          <a:lstStyle/>
          <a:p>
            <a:r>
              <a:rPr lang="en-US" sz="1400" b="1" dirty="0" smtClean="0"/>
              <a:t>o selected by Corps/Division G-1 as the best Brigade S-1 within area of responsibility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25000" y="125000"/>
                                    </p:animScale>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graphicFrame>
        <p:nvGraphicFramePr>
          <p:cNvPr id="7" name="Table 6"/>
          <p:cNvGraphicFramePr>
            <a:graphicFrameLocks noGrp="1"/>
          </p:cNvGraphicFramePr>
          <p:nvPr/>
        </p:nvGraphicFramePr>
        <p:xfrm>
          <a:off x="685800" y="1798320"/>
          <a:ext cx="2819400" cy="3169920"/>
        </p:xfrm>
        <a:graphic>
          <a:graphicData uri="http://schemas.openxmlformats.org/drawingml/2006/table">
            <a:tbl>
              <a:tblPr firstRow="1" bandRow="1">
                <a:tableStyleId>{5940675A-B579-460E-94D1-54222C63F5DA}</a:tableStyleId>
              </a:tblPr>
              <a:tblGrid>
                <a:gridCol w="2819400"/>
              </a:tblGrid>
              <a:tr h="694461">
                <a:tc>
                  <a:txBody>
                    <a:bodyPr/>
                    <a:lstStyle/>
                    <a:p>
                      <a:pPr algn="ctr"/>
                      <a:r>
                        <a:rPr lang="en-US" sz="2000" dirty="0" smtClean="0"/>
                        <a:t>EXCEEDED</a:t>
                      </a:r>
                    </a:p>
                    <a:p>
                      <a:pPr algn="ctr"/>
                      <a:r>
                        <a:rPr lang="en-US" sz="2000" dirty="0" smtClean="0"/>
                        <a:t>STANDARD</a:t>
                      </a:r>
                      <a:endParaRPr lang="en-US" sz="2000" dirty="0"/>
                    </a:p>
                  </a:txBody>
                  <a:tcPr/>
                </a:tc>
              </a:tr>
              <a:tr h="1916981">
                <a:tc>
                  <a:txBody>
                    <a:bodyPr/>
                    <a:lstStyle/>
                    <a:p>
                      <a:pPr marL="0" marR="0" indent="0" algn="l" defTabSz="615391" rtl="0" eaLnBrk="1" fontAlgn="auto" latinLnBrk="0" hangingPunct="1">
                        <a:lnSpc>
                          <a:spcPct val="100000"/>
                        </a:lnSpc>
                        <a:spcBef>
                          <a:spcPts val="0"/>
                        </a:spcBef>
                        <a:spcAft>
                          <a:spcPts val="0"/>
                        </a:spcAft>
                        <a:buClrTx/>
                        <a:buSzTx/>
                        <a:buFontTx/>
                        <a:buNone/>
                        <a:tabLst/>
                        <a:defRPr/>
                      </a:pPr>
                      <a:r>
                        <a:rPr lang="en-US" sz="1200" b="1" kern="1200" dirty="0" smtClean="0"/>
                        <a:t>Rated NCO performs above the required Army standards and organizational goals of leader competencies and attributes; </a:t>
                      </a:r>
                      <a:r>
                        <a:rPr lang="en-US" sz="1200" kern="1200" dirty="0" smtClean="0"/>
                        <a:t>this NCO and his/her Soldiers often take disciplined initiative in applying leader competencies and attributes; results have an immediate impact on the mission, their Soldiers, the unit, and the Army; this level of performance is not common, </a:t>
                      </a:r>
                      <a:r>
                        <a:rPr lang="en-US" sz="1200" b="1" kern="1200" dirty="0" smtClean="0"/>
                        <a:t>typically demonstrated by the upper third of NCOs of the same grade.</a:t>
                      </a:r>
                      <a:endParaRPr lang="en-US" sz="1200" b="1" kern="1200" dirty="0" smtClean="0">
                        <a:solidFill>
                          <a:schemeClr val="dk1"/>
                        </a:solidFill>
                        <a:latin typeface="+mn-lt"/>
                        <a:ea typeface="+mn-ea"/>
                        <a:cs typeface="+mn-cs"/>
                      </a:endParaRPr>
                    </a:p>
                  </a:txBody>
                  <a:tcPr/>
                </a:tc>
              </a:tr>
            </a:tbl>
          </a:graphicData>
        </a:graphic>
      </p:graphicFrame>
      <p:sp>
        <p:nvSpPr>
          <p:cNvPr id="11" name="Title 2"/>
          <p:cNvSpPr txBox="1">
            <a:spLocks/>
          </p:cNvSpPr>
          <p:nvPr/>
        </p:nvSpPr>
        <p:spPr bwMode="auto">
          <a:xfrm>
            <a:off x="0" y="0"/>
            <a:ext cx="9144000" cy="914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2813" rtl="0" eaLnBrk="0" fontAlgn="base" latinLnBrk="0" hangingPunct="0">
              <a:lnSpc>
                <a:spcPct val="100000"/>
              </a:lnSpc>
              <a:spcBef>
                <a:spcPct val="0"/>
              </a:spcBef>
              <a:spcAft>
                <a:spcPct val="0"/>
              </a:spcAft>
              <a:buClrTx/>
              <a:buSzTx/>
              <a:buFontTx/>
              <a:buNone/>
              <a:tabLst>
                <a:tab pos="3825875" algn="l"/>
              </a:tabLst>
              <a:defRPr/>
            </a:pPr>
            <a:r>
              <a:rPr lang="en-US" sz="2800" b="1" i="1" kern="0" dirty="0" smtClean="0">
                <a:ea typeface="+mj-ea"/>
              </a:rPr>
              <a:t>EXCEEDED STANDARD</a:t>
            </a:r>
          </a:p>
          <a:p>
            <a:pPr marL="0" marR="0" lvl="0" indent="0" algn="ctr" defTabSz="912813" rtl="0" eaLnBrk="0" fontAlgn="base" latinLnBrk="0" hangingPunct="0">
              <a:lnSpc>
                <a:spcPct val="150000"/>
              </a:lnSpc>
              <a:spcBef>
                <a:spcPct val="0"/>
              </a:spcBef>
              <a:spcAft>
                <a:spcPct val="0"/>
              </a:spcAft>
              <a:buClrTx/>
              <a:buSzTx/>
              <a:buFontTx/>
              <a:buNone/>
              <a:tabLst>
                <a:tab pos="3825875" algn="l"/>
              </a:tabLst>
              <a:defRPr/>
            </a:pPr>
            <a:r>
              <a:rPr kumimoji="0" lang="en-US" sz="2000" b="1" i="1" u="none" strike="noStrike" kern="0" cap="none" spc="0" normalizeH="0" baseline="0" noProof="0" dirty="0" smtClean="0">
                <a:ln>
                  <a:noFill/>
                </a:ln>
                <a:effectLst/>
                <a:uLnTx/>
                <a:uFillTx/>
                <a:latin typeface="Arial" pitchFamily="34" charset="0"/>
                <a:ea typeface="+mj-ea"/>
                <a:cs typeface="Arial" pitchFamily="34" charset="0"/>
              </a:rPr>
              <a:t>(applies</a:t>
            </a:r>
            <a:r>
              <a:rPr kumimoji="0" lang="en-US" sz="2000" b="1" i="1" u="none" strike="noStrike" kern="0" cap="none" spc="0" normalizeH="0" noProof="0" dirty="0" smtClean="0">
                <a:ln>
                  <a:noFill/>
                </a:ln>
                <a:effectLst/>
                <a:uLnTx/>
                <a:uFillTx/>
                <a:latin typeface="Arial" pitchFamily="34" charset="0"/>
                <a:ea typeface="+mj-ea"/>
                <a:cs typeface="Arial" pitchFamily="34" charset="0"/>
              </a:rPr>
              <a:t> to Organizational- and Strategic-level NCOERs</a:t>
            </a:r>
            <a:r>
              <a:rPr kumimoji="0" lang="en-US" sz="2000" b="1" i="1" u="none" strike="noStrike" kern="0" cap="none" spc="0" normalizeH="0" baseline="0" noProof="0" dirty="0" smtClean="0">
                <a:ln>
                  <a:noFill/>
                </a:ln>
                <a:effectLst/>
                <a:uLnTx/>
                <a:uFillTx/>
                <a:latin typeface="Arial" pitchFamily="34" charset="0"/>
                <a:ea typeface="+mj-ea"/>
                <a:cs typeface="Arial" pitchFamily="34" charset="0"/>
              </a:rPr>
              <a:t>)</a:t>
            </a:r>
          </a:p>
        </p:txBody>
      </p:sp>
      <p:sp>
        <p:nvSpPr>
          <p:cNvPr id="14" name="TextBox 13"/>
          <p:cNvSpPr txBox="1"/>
          <p:nvPr/>
        </p:nvSpPr>
        <p:spPr>
          <a:xfrm>
            <a:off x="4023360" y="1737360"/>
            <a:ext cx="5120640" cy="492443"/>
          </a:xfrm>
          <a:prstGeom prst="rect">
            <a:avLst/>
          </a:prstGeom>
          <a:noFill/>
        </p:spPr>
        <p:txBody>
          <a:bodyPr wrap="square" rtlCol="0">
            <a:spAutoFit/>
          </a:bodyPr>
          <a:lstStyle/>
          <a:p>
            <a:r>
              <a:rPr lang="en-US" sz="1300" b="1" dirty="0" smtClean="0"/>
              <a:t>o mentored two squad members to be inducted into the Sergeant Audie Murphy Club</a:t>
            </a:r>
          </a:p>
        </p:txBody>
      </p:sp>
      <p:sp>
        <p:nvSpPr>
          <p:cNvPr id="17" name="TextBox 16"/>
          <p:cNvSpPr txBox="1"/>
          <p:nvPr/>
        </p:nvSpPr>
        <p:spPr>
          <a:xfrm>
            <a:off x="4023360" y="2377440"/>
            <a:ext cx="5120640" cy="292388"/>
          </a:xfrm>
          <a:prstGeom prst="rect">
            <a:avLst/>
          </a:prstGeom>
          <a:noFill/>
        </p:spPr>
        <p:txBody>
          <a:bodyPr wrap="square" rtlCol="0">
            <a:spAutoFit/>
          </a:bodyPr>
          <a:lstStyle/>
          <a:p>
            <a:r>
              <a:rPr lang="en-US" sz="1300" b="1" dirty="0" smtClean="0"/>
              <a:t>o graduated from M1A2/MGS/Bradley Master Gunner’s Course</a:t>
            </a:r>
          </a:p>
        </p:txBody>
      </p:sp>
      <p:sp>
        <p:nvSpPr>
          <p:cNvPr id="18" name="TextBox 17"/>
          <p:cNvSpPr txBox="1"/>
          <p:nvPr/>
        </p:nvSpPr>
        <p:spPr>
          <a:xfrm>
            <a:off x="4023360" y="2819400"/>
            <a:ext cx="5120640" cy="492443"/>
          </a:xfrm>
          <a:prstGeom prst="rect">
            <a:avLst/>
          </a:prstGeom>
          <a:noFill/>
        </p:spPr>
        <p:txBody>
          <a:bodyPr wrap="square" rtlCol="0">
            <a:spAutoFit/>
          </a:bodyPr>
          <a:lstStyle/>
          <a:p>
            <a:r>
              <a:rPr lang="en-US" sz="1300" b="1" dirty="0" smtClean="0"/>
              <a:t>o scored 2+/2+ on the Defense Language Proficiency Test (DLPT); surpassed Army standard in a Category IV language</a:t>
            </a:r>
          </a:p>
        </p:txBody>
      </p:sp>
      <p:sp>
        <p:nvSpPr>
          <p:cNvPr id="19" name="TextBox 18"/>
          <p:cNvSpPr txBox="1"/>
          <p:nvPr/>
        </p:nvSpPr>
        <p:spPr>
          <a:xfrm>
            <a:off x="4023360" y="3459480"/>
            <a:ext cx="5120640" cy="492443"/>
          </a:xfrm>
          <a:prstGeom prst="rect">
            <a:avLst/>
          </a:prstGeom>
          <a:noFill/>
        </p:spPr>
        <p:txBody>
          <a:bodyPr wrap="square" rtlCol="0">
            <a:spAutoFit/>
          </a:bodyPr>
          <a:lstStyle/>
          <a:p>
            <a:r>
              <a:rPr lang="en-US" sz="1300" b="1" dirty="0" smtClean="0"/>
              <a:t>o recognized with the Military Outstanding Volunteer Service Medal for volunteering over 100 hours with local community</a:t>
            </a:r>
          </a:p>
        </p:txBody>
      </p:sp>
      <p:sp>
        <p:nvSpPr>
          <p:cNvPr id="20" name="TextBox 19"/>
          <p:cNvSpPr txBox="1"/>
          <p:nvPr/>
        </p:nvSpPr>
        <p:spPr>
          <a:xfrm>
            <a:off x="4023360" y="4099560"/>
            <a:ext cx="5120640" cy="492443"/>
          </a:xfrm>
          <a:prstGeom prst="rect">
            <a:avLst/>
          </a:prstGeom>
          <a:noFill/>
        </p:spPr>
        <p:txBody>
          <a:bodyPr wrap="square" rtlCol="0">
            <a:spAutoFit/>
          </a:bodyPr>
          <a:lstStyle/>
          <a:p>
            <a:r>
              <a:rPr lang="en-US" sz="1300" b="1" dirty="0" smtClean="0"/>
              <a:t>o selected over eight seniors and 15 peers by the Deputy Commanding General to serve as Master Driver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25000" y="125000"/>
                                    </p:animScale>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graphicFrame>
        <p:nvGraphicFramePr>
          <p:cNvPr id="7" name="Table 6"/>
          <p:cNvGraphicFramePr>
            <a:graphicFrameLocks noGrp="1"/>
          </p:cNvGraphicFramePr>
          <p:nvPr/>
        </p:nvGraphicFramePr>
        <p:xfrm>
          <a:off x="685800" y="1798320"/>
          <a:ext cx="2819400" cy="3535680"/>
        </p:xfrm>
        <a:graphic>
          <a:graphicData uri="http://schemas.openxmlformats.org/drawingml/2006/table">
            <a:tbl>
              <a:tblPr firstRow="1" bandRow="1">
                <a:tableStyleId>{5940675A-B579-460E-94D1-54222C63F5DA}</a:tableStyleId>
              </a:tblPr>
              <a:tblGrid>
                <a:gridCol w="2819400"/>
              </a:tblGrid>
              <a:tr h="694461">
                <a:tc>
                  <a:txBody>
                    <a:bodyPr/>
                    <a:lstStyle/>
                    <a:p>
                      <a:pPr algn="ctr"/>
                      <a:r>
                        <a:rPr lang="en-US" sz="2000" dirty="0" smtClean="0"/>
                        <a:t>MET</a:t>
                      </a:r>
                    </a:p>
                    <a:p>
                      <a:pPr algn="ctr"/>
                      <a:r>
                        <a:rPr lang="en-US" sz="2000" dirty="0" smtClean="0"/>
                        <a:t>STANDARD</a:t>
                      </a:r>
                      <a:endParaRPr lang="en-US" sz="2000" dirty="0"/>
                    </a:p>
                  </a:txBody>
                  <a:tcPr/>
                </a:tc>
              </a:tr>
              <a:tr h="1916981">
                <a:tc>
                  <a:txBody>
                    <a:bodyPr/>
                    <a:lstStyle/>
                    <a:p>
                      <a:pPr algn="l"/>
                      <a:r>
                        <a:rPr lang="en-US" sz="1200" b="1" kern="1200" dirty="0" smtClean="0"/>
                        <a:t>Rated NCO successfully achieves and maintains the required Army standards and organizational goals of leader competencies and attributes; </a:t>
                      </a:r>
                      <a:r>
                        <a:rPr lang="en-US" sz="1200" kern="1200" dirty="0" smtClean="0"/>
                        <a:t>effectively meets and enforces the standard for the unit and those in his/her charge; succeeds by taking appropriate initiative in applying the leader competencies and attributes; results have a positive impact on the mission, their Soldiers, the unit, and the Army; this level of performance is considered normal and </a:t>
                      </a:r>
                      <a:r>
                        <a:rPr lang="en-US" sz="1200" b="1" kern="1200" dirty="0" smtClean="0"/>
                        <a:t>typically demonstrated by a majority of NCOs of the same grade.</a:t>
                      </a:r>
                      <a:endParaRPr lang="en-US" sz="1200" b="1" kern="1200" dirty="0">
                        <a:solidFill>
                          <a:schemeClr val="dk1"/>
                        </a:solidFill>
                        <a:latin typeface="+mn-lt"/>
                        <a:ea typeface="+mn-ea"/>
                        <a:cs typeface="+mn-cs"/>
                      </a:endParaRPr>
                    </a:p>
                  </a:txBody>
                  <a:tcPr/>
                </a:tc>
              </a:tr>
            </a:tbl>
          </a:graphicData>
        </a:graphic>
      </p:graphicFrame>
      <p:sp>
        <p:nvSpPr>
          <p:cNvPr id="11" name="Title 2"/>
          <p:cNvSpPr txBox="1">
            <a:spLocks/>
          </p:cNvSpPr>
          <p:nvPr/>
        </p:nvSpPr>
        <p:spPr bwMode="auto">
          <a:xfrm>
            <a:off x="0" y="0"/>
            <a:ext cx="9144000" cy="914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2813" rtl="0" eaLnBrk="0" fontAlgn="base" latinLnBrk="0" hangingPunct="0">
              <a:lnSpc>
                <a:spcPct val="100000"/>
              </a:lnSpc>
              <a:spcBef>
                <a:spcPct val="0"/>
              </a:spcBef>
              <a:spcAft>
                <a:spcPct val="0"/>
              </a:spcAft>
              <a:buClrTx/>
              <a:buSzTx/>
              <a:buFontTx/>
              <a:buNone/>
              <a:tabLst>
                <a:tab pos="3825875" algn="l"/>
              </a:tabLst>
              <a:defRPr/>
            </a:pPr>
            <a:r>
              <a:rPr lang="en-US" sz="2800" b="1" i="1" kern="0" dirty="0" smtClean="0">
                <a:ea typeface="+mj-ea"/>
              </a:rPr>
              <a:t>MET STANDARD</a:t>
            </a:r>
          </a:p>
          <a:p>
            <a:pPr marL="0" marR="0" lvl="0" indent="0" algn="ctr" defTabSz="912813" rtl="0" eaLnBrk="0" fontAlgn="base" latinLnBrk="0" hangingPunct="0">
              <a:lnSpc>
                <a:spcPct val="150000"/>
              </a:lnSpc>
              <a:spcBef>
                <a:spcPct val="0"/>
              </a:spcBef>
              <a:spcAft>
                <a:spcPct val="0"/>
              </a:spcAft>
              <a:buClrTx/>
              <a:buSzTx/>
              <a:buFontTx/>
              <a:buNone/>
              <a:tabLst>
                <a:tab pos="3825875" algn="l"/>
              </a:tabLst>
              <a:defRPr/>
            </a:pPr>
            <a:r>
              <a:rPr kumimoji="0" lang="en-US" sz="2000" b="1" i="1" u="none" strike="noStrike" kern="0" cap="none" spc="0" normalizeH="0" baseline="0" noProof="0" dirty="0" smtClean="0">
                <a:ln>
                  <a:noFill/>
                </a:ln>
                <a:effectLst/>
                <a:uLnTx/>
                <a:uFillTx/>
                <a:latin typeface="Arial" pitchFamily="34" charset="0"/>
                <a:ea typeface="+mj-ea"/>
                <a:cs typeface="Arial" pitchFamily="34" charset="0"/>
              </a:rPr>
              <a:t>(applies</a:t>
            </a:r>
            <a:r>
              <a:rPr kumimoji="0" lang="en-US" sz="2000" b="1" i="1" u="none" strike="noStrike" kern="0" cap="none" spc="0" normalizeH="0" noProof="0" dirty="0" smtClean="0">
                <a:ln>
                  <a:noFill/>
                </a:ln>
                <a:effectLst/>
                <a:uLnTx/>
                <a:uFillTx/>
                <a:latin typeface="Arial" pitchFamily="34" charset="0"/>
                <a:ea typeface="+mj-ea"/>
                <a:cs typeface="Arial" pitchFamily="34" charset="0"/>
              </a:rPr>
              <a:t> to all Grade Plate NCOERs</a:t>
            </a:r>
            <a:r>
              <a:rPr kumimoji="0" lang="en-US" sz="2000" b="1" i="1" u="none" strike="noStrike" kern="0" cap="none" spc="0" normalizeH="0" baseline="0" noProof="0" dirty="0" smtClean="0">
                <a:ln>
                  <a:noFill/>
                </a:ln>
                <a:effectLst/>
                <a:uLnTx/>
                <a:uFillTx/>
                <a:latin typeface="Arial" pitchFamily="34" charset="0"/>
                <a:ea typeface="+mj-ea"/>
                <a:cs typeface="Arial" pitchFamily="34" charset="0"/>
              </a:rPr>
              <a:t>)</a:t>
            </a:r>
          </a:p>
        </p:txBody>
      </p:sp>
      <p:sp>
        <p:nvSpPr>
          <p:cNvPr id="14" name="TextBox 13"/>
          <p:cNvSpPr txBox="1"/>
          <p:nvPr/>
        </p:nvSpPr>
        <p:spPr>
          <a:xfrm>
            <a:off x="4023360" y="1737360"/>
            <a:ext cx="5120640" cy="492443"/>
          </a:xfrm>
          <a:prstGeom prst="rect">
            <a:avLst/>
          </a:prstGeom>
          <a:noFill/>
        </p:spPr>
        <p:txBody>
          <a:bodyPr wrap="square" rtlCol="0">
            <a:spAutoFit/>
          </a:bodyPr>
          <a:lstStyle/>
          <a:p>
            <a:r>
              <a:rPr lang="en-US" sz="1300" b="1" dirty="0" smtClean="0"/>
              <a:t>o established a workplace environment and overall command climate that fostered dignity and respect for all team members</a:t>
            </a:r>
          </a:p>
        </p:txBody>
      </p:sp>
      <p:sp>
        <p:nvSpPr>
          <p:cNvPr id="17" name="TextBox 16"/>
          <p:cNvSpPr txBox="1"/>
          <p:nvPr/>
        </p:nvSpPr>
        <p:spPr>
          <a:xfrm>
            <a:off x="4023360" y="2377440"/>
            <a:ext cx="5120640" cy="492443"/>
          </a:xfrm>
          <a:prstGeom prst="rect">
            <a:avLst/>
          </a:prstGeom>
          <a:noFill/>
        </p:spPr>
        <p:txBody>
          <a:bodyPr wrap="square" rtlCol="0">
            <a:spAutoFit/>
          </a:bodyPr>
          <a:lstStyle/>
          <a:p>
            <a:r>
              <a:rPr lang="en-US" sz="1300" b="1" dirty="0" smtClean="0"/>
              <a:t>o scored 263 on last APFT helping company to achieve a 250 average</a:t>
            </a:r>
          </a:p>
        </p:txBody>
      </p:sp>
      <p:sp>
        <p:nvSpPr>
          <p:cNvPr id="18" name="TextBox 17"/>
          <p:cNvSpPr txBox="1"/>
          <p:nvPr/>
        </p:nvSpPr>
        <p:spPr>
          <a:xfrm>
            <a:off x="4023360" y="3017520"/>
            <a:ext cx="5120640" cy="492443"/>
          </a:xfrm>
          <a:prstGeom prst="rect">
            <a:avLst/>
          </a:prstGeom>
          <a:noFill/>
        </p:spPr>
        <p:txBody>
          <a:bodyPr wrap="square" rtlCol="0">
            <a:spAutoFit/>
          </a:bodyPr>
          <a:lstStyle/>
          <a:p>
            <a:r>
              <a:rPr lang="en-US" sz="1300" b="1" dirty="0" smtClean="0"/>
              <a:t>o assisted in the weapons qualification of 200 Soldiers throughout the battalion</a:t>
            </a:r>
          </a:p>
        </p:txBody>
      </p:sp>
      <p:sp>
        <p:nvSpPr>
          <p:cNvPr id="19" name="TextBox 18"/>
          <p:cNvSpPr txBox="1"/>
          <p:nvPr/>
        </p:nvSpPr>
        <p:spPr>
          <a:xfrm>
            <a:off x="4023360" y="3657600"/>
            <a:ext cx="5120640" cy="492443"/>
          </a:xfrm>
          <a:prstGeom prst="rect">
            <a:avLst/>
          </a:prstGeom>
          <a:noFill/>
        </p:spPr>
        <p:txBody>
          <a:bodyPr wrap="square" rtlCol="0">
            <a:spAutoFit/>
          </a:bodyPr>
          <a:lstStyle/>
          <a:p>
            <a:r>
              <a:rPr lang="en-US" sz="1300" b="1" dirty="0" smtClean="0"/>
              <a:t>o developed a strong priority work plan and anticipated constant change; successfully completed all missions</a:t>
            </a:r>
          </a:p>
        </p:txBody>
      </p:sp>
      <p:sp>
        <p:nvSpPr>
          <p:cNvPr id="20" name="TextBox 19"/>
          <p:cNvSpPr txBox="1"/>
          <p:nvPr/>
        </p:nvSpPr>
        <p:spPr>
          <a:xfrm>
            <a:off x="4023360" y="4297680"/>
            <a:ext cx="5120640" cy="492443"/>
          </a:xfrm>
          <a:prstGeom prst="rect">
            <a:avLst/>
          </a:prstGeom>
          <a:noFill/>
        </p:spPr>
        <p:txBody>
          <a:bodyPr wrap="square" rtlCol="0">
            <a:spAutoFit/>
          </a:bodyPr>
          <a:lstStyle/>
          <a:p>
            <a:r>
              <a:rPr lang="en-US" sz="1300" b="1" dirty="0" smtClean="0"/>
              <a:t>o developed several SOPs that were effectively used by Soldiers for accomplishment of daily missions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25000" y="125000"/>
                                    </p:animScale>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graphicFrame>
        <p:nvGraphicFramePr>
          <p:cNvPr id="7" name="Table 6"/>
          <p:cNvGraphicFramePr>
            <a:graphicFrameLocks noGrp="1"/>
          </p:cNvGraphicFramePr>
          <p:nvPr/>
        </p:nvGraphicFramePr>
        <p:xfrm>
          <a:off x="685800" y="1798320"/>
          <a:ext cx="2819400" cy="2621280"/>
        </p:xfrm>
        <a:graphic>
          <a:graphicData uri="http://schemas.openxmlformats.org/drawingml/2006/table">
            <a:tbl>
              <a:tblPr firstRow="1" bandRow="1">
                <a:tableStyleId>{5940675A-B579-460E-94D1-54222C63F5DA}</a:tableStyleId>
              </a:tblPr>
              <a:tblGrid>
                <a:gridCol w="2819400"/>
              </a:tblGrid>
              <a:tr h="694461">
                <a:tc>
                  <a:txBody>
                    <a:bodyPr/>
                    <a:lstStyle/>
                    <a:p>
                      <a:pPr algn="ctr"/>
                      <a:r>
                        <a:rPr lang="en-US" sz="2000" dirty="0" smtClean="0"/>
                        <a:t>DID NOT MEET STANDARD</a:t>
                      </a:r>
                      <a:endParaRPr lang="en-US" sz="2000" dirty="0"/>
                    </a:p>
                  </a:txBody>
                  <a:tcPr/>
                </a:tc>
              </a:tr>
              <a:tr h="1916981">
                <a:tc>
                  <a:txBody>
                    <a:bodyPr/>
                    <a:lstStyle/>
                    <a:p>
                      <a:pPr marL="0" marR="0" indent="0" algn="l" defTabSz="615391" rtl="0" eaLnBrk="1" fontAlgn="auto" latinLnBrk="0" hangingPunct="1">
                        <a:lnSpc>
                          <a:spcPct val="100000"/>
                        </a:lnSpc>
                        <a:spcBef>
                          <a:spcPts val="0"/>
                        </a:spcBef>
                        <a:spcAft>
                          <a:spcPts val="0"/>
                        </a:spcAft>
                        <a:buClrTx/>
                        <a:buSzTx/>
                        <a:buFontTx/>
                        <a:buNone/>
                        <a:tabLst/>
                        <a:defRPr/>
                      </a:pPr>
                      <a:r>
                        <a:rPr lang="en-US" sz="1200" b="1" kern="1200" dirty="0" smtClean="0"/>
                        <a:t>Rated NCO fails to meet or maintain the required Army standards and organizational goals of leader competencies and attributes; </a:t>
                      </a:r>
                      <a:r>
                        <a:rPr lang="en-US" sz="1200" kern="1200" dirty="0" smtClean="0"/>
                        <a:t>does not enforce or meet the standard for the unit or those in his/her charge; exhibits/displays minimal or no effort; actions often have a negative effect on the mission, their Soldiers, the unit, and the Army.</a:t>
                      </a:r>
                      <a:endParaRPr lang="en-US" sz="1200" kern="1200" dirty="0" smtClean="0">
                        <a:solidFill>
                          <a:schemeClr val="dk1"/>
                        </a:solidFill>
                        <a:latin typeface="+mn-lt"/>
                        <a:ea typeface="+mn-ea"/>
                        <a:cs typeface="+mn-cs"/>
                      </a:endParaRPr>
                    </a:p>
                  </a:txBody>
                  <a:tcPr/>
                </a:tc>
              </a:tr>
            </a:tbl>
          </a:graphicData>
        </a:graphic>
      </p:graphicFrame>
      <p:sp>
        <p:nvSpPr>
          <p:cNvPr id="11" name="Title 2"/>
          <p:cNvSpPr txBox="1">
            <a:spLocks/>
          </p:cNvSpPr>
          <p:nvPr/>
        </p:nvSpPr>
        <p:spPr bwMode="auto">
          <a:xfrm>
            <a:off x="0" y="0"/>
            <a:ext cx="9144000" cy="914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2813" rtl="0" eaLnBrk="0" fontAlgn="base" latinLnBrk="0" hangingPunct="0">
              <a:lnSpc>
                <a:spcPct val="100000"/>
              </a:lnSpc>
              <a:spcBef>
                <a:spcPct val="0"/>
              </a:spcBef>
              <a:spcAft>
                <a:spcPct val="0"/>
              </a:spcAft>
              <a:buClrTx/>
              <a:buSzTx/>
              <a:buFontTx/>
              <a:buNone/>
              <a:tabLst>
                <a:tab pos="3825875" algn="l"/>
              </a:tabLst>
              <a:defRPr/>
            </a:pPr>
            <a:r>
              <a:rPr lang="en-US" sz="2800" b="1" i="1" kern="0" dirty="0" smtClean="0">
                <a:ea typeface="+mj-ea"/>
              </a:rPr>
              <a:t>DID NOT MEET STANDARD</a:t>
            </a:r>
          </a:p>
          <a:p>
            <a:pPr marL="0" marR="0" lvl="0" indent="0" algn="ctr" defTabSz="912813" rtl="0" eaLnBrk="0" fontAlgn="base" latinLnBrk="0" hangingPunct="0">
              <a:lnSpc>
                <a:spcPct val="150000"/>
              </a:lnSpc>
              <a:spcBef>
                <a:spcPct val="0"/>
              </a:spcBef>
              <a:spcAft>
                <a:spcPct val="0"/>
              </a:spcAft>
              <a:buClrTx/>
              <a:buSzTx/>
              <a:buFontTx/>
              <a:buNone/>
              <a:tabLst>
                <a:tab pos="3825875" algn="l"/>
              </a:tabLst>
              <a:defRPr/>
            </a:pPr>
            <a:r>
              <a:rPr kumimoji="0" lang="en-US" sz="2000" b="1" i="1" u="none" strike="noStrike" kern="0" cap="none" spc="0" normalizeH="0" baseline="0" noProof="0" dirty="0" smtClean="0">
                <a:ln>
                  <a:noFill/>
                </a:ln>
                <a:effectLst/>
                <a:uLnTx/>
                <a:uFillTx/>
                <a:latin typeface="Arial" pitchFamily="34" charset="0"/>
                <a:ea typeface="+mj-ea"/>
                <a:cs typeface="Arial" pitchFamily="34" charset="0"/>
              </a:rPr>
              <a:t>(applies</a:t>
            </a:r>
            <a:r>
              <a:rPr kumimoji="0" lang="en-US" sz="2000" b="1" i="1" u="none" strike="noStrike" kern="0" cap="none" spc="0" normalizeH="0" noProof="0" dirty="0" smtClean="0">
                <a:ln>
                  <a:noFill/>
                </a:ln>
                <a:effectLst/>
                <a:uLnTx/>
                <a:uFillTx/>
                <a:latin typeface="Arial" pitchFamily="34" charset="0"/>
                <a:ea typeface="+mj-ea"/>
                <a:cs typeface="Arial" pitchFamily="34" charset="0"/>
              </a:rPr>
              <a:t> to all Grade Plate NCOERs</a:t>
            </a:r>
            <a:r>
              <a:rPr kumimoji="0" lang="en-US" sz="2000" b="1" i="1" u="none" strike="noStrike" kern="0" cap="none" spc="0" normalizeH="0" baseline="0" noProof="0" dirty="0" smtClean="0">
                <a:ln>
                  <a:noFill/>
                </a:ln>
                <a:effectLst/>
                <a:uLnTx/>
                <a:uFillTx/>
                <a:latin typeface="Arial" pitchFamily="34" charset="0"/>
                <a:ea typeface="+mj-ea"/>
                <a:cs typeface="Arial" pitchFamily="34" charset="0"/>
              </a:rPr>
              <a:t>)</a:t>
            </a:r>
          </a:p>
        </p:txBody>
      </p:sp>
      <p:sp>
        <p:nvSpPr>
          <p:cNvPr id="14" name="TextBox 13"/>
          <p:cNvSpPr txBox="1"/>
          <p:nvPr/>
        </p:nvSpPr>
        <p:spPr>
          <a:xfrm>
            <a:off x="4023360" y="1737360"/>
            <a:ext cx="5120640" cy="492443"/>
          </a:xfrm>
          <a:prstGeom prst="rect">
            <a:avLst/>
          </a:prstGeom>
          <a:noFill/>
        </p:spPr>
        <p:txBody>
          <a:bodyPr wrap="square" rtlCol="0">
            <a:spAutoFit/>
          </a:bodyPr>
          <a:lstStyle/>
          <a:p>
            <a:r>
              <a:rPr lang="en-US" sz="1300" b="1" dirty="0" smtClean="0"/>
              <a:t>o failed to consistently adhere to rules, regulations, or standard operating procedures</a:t>
            </a:r>
          </a:p>
        </p:txBody>
      </p:sp>
      <p:sp>
        <p:nvSpPr>
          <p:cNvPr id="17" name="TextBox 16"/>
          <p:cNvSpPr txBox="1"/>
          <p:nvPr/>
        </p:nvSpPr>
        <p:spPr>
          <a:xfrm>
            <a:off x="4023360" y="2377440"/>
            <a:ext cx="5120640" cy="492443"/>
          </a:xfrm>
          <a:prstGeom prst="rect">
            <a:avLst/>
          </a:prstGeom>
          <a:noFill/>
        </p:spPr>
        <p:txBody>
          <a:bodyPr wrap="square" rtlCol="0">
            <a:spAutoFit/>
          </a:bodyPr>
          <a:lstStyle/>
          <a:p>
            <a:r>
              <a:rPr lang="en-US" sz="1300" b="1" dirty="0" smtClean="0"/>
              <a:t>o demonstrated no concern for security and accountability of sensitive items</a:t>
            </a:r>
          </a:p>
        </p:txBody>
      </p:sp>
      <p:sp>
        <p:nvSpPr>
          <p:cNvPr id="18" name="TextBox 17"/>
          <p:cNvSpPr txBox="1"/>
          <p:nvPr/>
        </p:nvSpPr>
        <p:spPr>
          <a:xfrm>
            <a:off x="4023360" y="3017520"/>
            <a:ext cx="5120640" cy="492443"/>
          </a:xfrm>
          <a:prstGeom prst="rect">
            <a:avLst/>
          </a:prstGeom>
          <a:noFill/>
        </p:spPr>
        <p:txBody>
          <a:bodyPr wrap="square" rtlCol="0">
            <a:spAutoFit/>
          </a:bodyPr>
          <a:lstStyle/>
          <a:p>
            <a:r>
              <a:rPr lang="en-US" sz="1300" b="1" dirty="0" smtClean="0"/>
              <a:t>o displayed meager enthusiasm and optimism; his/her actions discouraged others to develop and reach their full potential </a:t>
            </a:r>
          </a:p>
        </p:txBody>
      </p:sp>
      <p:sp>
        <p:nvSpPr>
          <p:cNvPr id="19" name="TextBox 18"/>
          <p:cNvSpPr txBox="1"/>
          <p:nvPr/>
        </p:nvSpPr>
        <p:spPr>
          <a:xfrm>
            <a:off x="4023360" y="3657600"/>
            <a:ext cx="5120640" cy="492443"/>
          </a:xfrm>
          <a:prstGeom prst="rect">
            <a:avLst/>
          </a:prstGeom>
          <a:noFill/>
        </p:spPr>
        <p:txBody>
          <a:bodyPr wrap="square" rtlCol="0">
            <a:spAutoFit/>
          </a:bodyPr>
          <a:lstStyle/>
          <a:p>
            <a:r>
              <a:rPr lang="en-US" sz="1300" b="1" dirty="0" smtClean="0"/>
              <a:t>o failed to maintain accountability of Soldiers under his supervision; fabricated status reports</a:t>
            </a:r>
          </a:p>
        </p:txBody>
      </p:sp>
      <p:sp>
        <p:nvSpPr>
          <p:cNvPr id="20" name="TextBox 19"/>
          <p:cNvSpPr txBox="1"/>
          <p:nvPr/>
        </p:nvSpPr>
        <p:spPr>
          <a:xfrm>
            <a:off x="4023360" y="4297680"/>
            <a:ext cx="5120640" cy="492443"/>
          </a:xfrm>
          <a:prstGeom prst="rect">
            <a:avLst/>
          </a:prstGeom>
          <a:noFill/>
        </p:spPr>
        <p:txBody>
          <a:bodyPr wrap="square" rtlCol="0">
            <a:spAutoFit/>
          </a:bodyPr>
          <a:lstStyle/>
          <a:p>
            <a:r>
              <a:rPr lang="en-US" sz="1300" b="1" dirty="0" smtClean="0"/>
              <a:t>o declined to address subordinate’s request for assistance with personal issues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25000" y="125000"/>
                                    </p:animScale>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sp>
        <p:nvSpPr>
          <p:cNvPr id="16" name="Title 15"/>
          <p:cNvSpPr>
            <a:spLocks noGrp="1"/>
          </p:cNvSpPr>
          <p:nvPr>
            <p:ph type="title"/>
          </p:nvPr>
        </p:nvSpPr>
        <p:spPr>
          <a:xfrm>
            <a:off x="0" y="0"/>
            <a:ext cx="9144000" cy="563562"/>
          </a:xfrm>
        </p:spPr>
        <p:txBody>
          <a:bodyPr>
            <a:normAutofit/>
          </a:bodyPr>
          <a:lstStyle/>
          <a:p>
            <a:r>
              <a:rPr lang="en-US" sz="2800" b="1" i="1" dirty="0" smtClean="0">
                <a:solidFill>
                  <a:schemeClr val="tx1"/>
                </a:solidFill>
                <a:latin typeface="+mj-lt"/>
              </a:rPr>
              <a:t>Agenda</a:t>
            </a:r>
            <a:endParaRPr lang="en-US" sz="2800" b="1" i="1" dirty="0">
              <a:solidFill>
                <a:schemeClr val="tx1"/>
              </a:solidFill>
              <a:latin typeface="+mj-lt"/>
            </a:endParaRPr>
          </a:p>
        </p:txBody>
      </p:sp>
      <p:sp>
        <p:nvSpPr>
          <p:cNvPr id="8" name="Rectangle 7"/>
          <p:cNvSpPr/>
          <p:nvPr/>
        </p:nvSpPr>
        <p:spPr>
          <a:xfrm>
            <a:off x="914400" y="914400"/>
            <a:ext cx="7315200" cy="5724644"/>
          </a:xfrm>
          <a:prstGeom prst="rect">
            <a:avLst/>
          </a:prstGeom>
        </p:spPr>
        <p:txBody>
          <a:bodyPr wrap="square">
            <a:spAutoFit/>
          </a:bodyPr>
          <a:lstStyle/>
          <a:p>
            <a:pPr marL="228600" indent="-228600" eaLnBrk="0" fontAlgn="base" hangingPunct="0">
              <a:lnSpc>
                <a:spcPct val="150000"/>
              </a:lnSpc>
              <a:buClr>
                <a:srgbClr val="000000"/>
              </a:buClr>
              <a:buSzPct val="100000"/>
              <a:buFont typeface="Wingdings" pitchFamily="2" charset="2"/>
              <a:buChar char="§"/>
              <a:defRPr/>
            </a:pPr>
            <a:r>
              <a:rPr lang="en-US" sz="2000" dirty="0" smtClean="0">
                <a:cs typeface="Arial" pitchFamily="34" charset="0"/>
              </a:rPr>
              <a:t>What is Changing on the NCOER</a:t>
            </a:r>
          </a:p>
          <a:p>
            <a:pPr marL="228600" indent="-228600" eaLnBrk="0" fontAlgn="base" hangingPunct="0">
              <a:lnSpc>
                <a:spcPct val="150000"/>
              </a:lnSpc>
              <a:buClr>
                <a:srgbClr val="000000"/>
              </a:buClr>
              <a:buSzPct val="100000"/>
              <a:buFont typeface="Wingdings" pitchFamily="2" charset="2"/>
              <a:buChar char="§"/>
              <a:defRPr/>
            </a:pPr>
            <a:r>
              <a:rPr lang="en-US" sz="2000" dirty="0" smtClean="0">
                <a:cs typeface="Arial" pitchFamily="34" charset="0"/>
              </a:rPr>
              <a:t>NCOER Support Form</a:t>
            </a:r>
          </a:p>
          <a:p>
            <a:pPr marL="228600" indent="-228600" eaLnBrk="0" fontAlgn="base" hangingPunct="0">
              <a:lnSpc>
                <a:spcPct val="150000"/>
              </a:lnSpc>
              <a:buClr>
                <a:srgbClr val="000000"/>
              </a:buClr>
              <a:buSzPct val="100000"/>
              <a:buFont typeface="Wingdings" pitchFamily="2" charset="2"/>
              <a:buChar char="§"/>
              <a:defRPr/>
            </a:pPr>
            <a:r>
              <a:rPr lang="en-US" sz="2000" dirty="0" smtClean="0">
                <a:cs typeface="Arial" pitchFamily="34" charset="0"/>
              </a:rPr>
              <a:t>Grade Plate NCOER</a:t>
            </a:r>
          </a:p>
          <a:p>
            <a:pPr lvl="1" indent="-228600" eaLnBrk="0" fontAlgn="base" hangingPunct="0">
              <a:lnSpc>
                <a:spcPct val="150000"/>
              </a:lnSpc>
              <a:buClr>
                <a:srgbClr val="000000"/>
              </a:buClr>
              <a:buSzPct val="100000"/>
              <a:buFont typeface="Arial" pitchFamily="34" charset="0"/>
              <a:buChar char="−"/>
              <a:defRPr/>
            </a:pPr>
            <a:r>
              <a:rPr lang="en-US" dirty="0" smtClean="0">
                <a:cs typeface="Arial" pitchFamily="34" charset="0"/>
              </a:rPr>
              <a:t>Part I – </a:t>
            </a:r>
            <a:r>
              <a:rPr lang="en-US" cap="all" dirty="0" smtClean="0">
                <a:cs typeface="Arial" pitchFamily="34" charset="0"/>
              </a:rPr>
              <a:t>Administrative Data</a:t>
            </a:r>
          </a:p>
          <a:p>
            <a:pPr lvl="1" indent="-228600" eaLnBrk="0" fontAlgn="base" hangingPunct="0">
              <a:lnSpc>
                <a:spcPct val="150000"/>
              </a:lnSpc>
              <a:buClr>
                <a:srgbClr val="000000"/>
              </a:buClr>
              <a:buSzPct val="100000"/>
              <a:buFont typeface="Arial" pitchFamily="34" charset="0"/>
              <a:buChar char="−"/>
              <a:defRPr/>
            </a:pPr>
            <a:r>
              <a:rPr lang="en-US" dirty="0" smtClean="0">
                <a:cs typeface="Arial" pitchFamily="34" charset="0"/>
              </a:rPr>
              <a:t>Part II – </a:t>
            </a:r>
            <a:r>
              <a:rPr lang="en-US" cap="all" dirty="0" smtClean="0">
                <a:cs typeface="Arial" pitchFamily="34" charset="0"/>
              </a:rPr>
              <a:t>Authentication</a:t>
            </a:r>
          </a:p>
          <a:p>
            <a:pPr lvl="1" indent="-228600" eaLnBrk="0" fontAlgn="base" hangingPunct="0">
              <a:lnSpc>
                <a:spcPct val="150000"/>
              </a:lnSpc>
              <a:buClr>
                <a:srgbClr val="000000"/>
              </a:buClr>
              <a:buSzPct val="100000"/>
              <a:buFont typeface="Arial" pitchFamily="34" charset="0"/>
              <a:buChar char="−"/>
              <a:defRPr/>
            </a:pPr>
            <a:r>
              <a:rPr lang="en-US" dirty="0" smtClean="0">
                <a:cs typeface="Arial" pitchFamily="34" charset="0"/>
              </a:rPr>
              <a:t>Part III – </a:t>
            </a:r>
            <a:r>
              <a:rPr lang="en-US" cap="all" dirty="0" smtClean="0">
                <a:cs typeface="Arial" pitchFamily="34" charset="0"/>
              </a:rPr>
              <a:t>Duty Description</a:t>
            </a:r>
          </a:p>
          <a:p>
            <a:pPr lvl="1" indent="-228600" eaLnBrk="0" fontAlgn="base" hangingPunct="0">
              <a:lnSpc>
                <a:spcPct val="150000"/>
              </a:lnSpc>
              <a:buClr>
                <a:srgbClr val="000000"/>
              </a:buClr>
              <a:buSzPct val="100000"/>
              <a:buFont typeface="Arial" pitchFamily="34" charset="0"/>
              <a:buChar char="−"/>
              <a:defRPr/>
            </a:pPr>
            <a:r>
              <a:rPr lang="en-US" dirty="0" smtClean="0">
                <a:cs typeface="Arial" pitchFamily="34" charset="0"/>
              </a:rPr>
              <a:t>Parts IVa and IVb – APFT and HT / WT</a:t>
            </a:r>
          </a:p>
          <a:p>
            <a:pPr marL="228600" indent="-228600" eaLnBrk="0" fontAlgn="base" hangingPunct="0">
              <a:lnSpc>
                <a:spcPct val="150000"/>
              </a:lnSpc>
              <a:buClr>
                <a:srgbClr val="000000"/>
              </a:buClr>
              <a:buSzPct val="100000"/>
              <a:buFont typeface="Wingdings" pitchFamily="2" charset="2"/>
              <a:buChar char="§"/>
              <a:defRPr/>
            </a:pPr>
            <a:r>
              <a:rPr lang="en-US" sz="2000" dirty="0" smtClean="0">
                <a:cs typeface="Arial" pitchFamily="34" charset="0"/>
              </a:rPr>
              <a:t>Army Leadership</a:t>
            </a:r>
          </a:p>
          <a:p>
            <a:pPr marL="228600" indent="-228600" eaLnBrk="0" fontAlgn="base" hangingPunct="0">
              <a:lnSpc>
                <a:spcPct val="150000"/>
              </a:lnSpc>
              <a:buClr>
                <a:srgbClr val="000000"/>
              </a:buClr>
              <a:buSzPct val="100000"/>
              <a:buFont typeface="Wingdings" pitchFamily="2" charset="2"/>
              <a:buChar char="§"/>
              <a:defRPr/>
            </a:pPr>
            <a:r>
              <a:rPr lang="en-US" sz="2000" dirty="0" smtClean="0"/>
              <a:t>Performance Measures</a:t>
            </a:r>
          </a:p>
          <a:p>
            <a:pPr lvl="1" indent="-228600" eaLnBrk="0" fontAlgn="base" hangingPunct="0">
              <a:lnSpc>
                <a:spcPct val="150000"/>
              </a:lnSpc>
              <a:buClr>
                <a:srgbClr val="000000"/>
              </a:buClr>
              <a:buSzPct val="100000"/>
              <a:buFont typeface="Arial" pitchFamily="34" charset="0"/>
              <a:buChar char="−"/>
              <a:defRPr/>
            </a:pPr>
            <a:r>
              <a:rPr lang="en-US" dirty="0" smtClean="0"/>
              <a:t>“FAR EXCEEDED STANDARD”</a:t>
            </a:r>
          </a:p>
          <a:p>
            <a:pPr lvl="1" indent="-228600" eaLnBrk="0" fontAlgn="base" hangingPunct="0">
              <a:lnSpc>
                <a:spcPct val="150000"/>
              </a:lnSpc>
              <a:buClr>
                <a:srgbClr val="000000"/>
              </a:buClr>
              <a:buSzPct val="100000"/>
              <a:buFont typeface="Arial" pitchFamily="34" charset="0"/>
              <a:buChar char="−"/>
              <a:defRPr/>
            </a:pPr>
            <a:r>
              <a:rPr lang="en-US" dirty="0" smtClean="0"/>
              <a:t>“EXCEEDED STANDARD”</a:t>
            </a:r>
          </a:p>
          <a:p>
            <a:pPr lvl="1" indent="-228600" eaLnBrk="0" fontAlgn="base" hangingPunct="0">
              <a:lnSpc>
                <a:spcPct val="150000"/>
              </a:lnSpc>
              <a:buClr>
                <a:srgbClr val="000000"/>
              </a:buClr>
              <a:buSzPct val="100000"/>
              <a:buFont typeface="Arial" pitchFamily="34" charset="0"/>
              <a:buChar char="−"/>
              <a:defRPr/>
            </a:pPr>
            <a:r>
              <a:rPr lang="en-US" dirty="0" smtClean="0"/>
              <a:t>“MET STANDARD”</a:t>
            </a:r>
          </a:p>
          <a:p>
            <a:pPr lvl="1" indent="-228600" eaLnBrk="0" fontAlgn="base" hangingPunct="0">
              <a:lnSpc>
                <a:spcPct val="150000"/>
              </a:lnSpc>
              <a:buClr>
                <a:srgbClr val="000000"/>
              </a:buClr>
              <a:buSzPct val="100000"/>
              <a:buFont typeface="Arial" pitchFamily="34" charset="0"/>
              <a:buChar char="−"/>
              <a:defRPr/>
            </a:pPr>
            <a:r>
              <a:rPr lang="en-US" dirty="0" smtClean="0"/>
              <a:t>“DID NOT MEET STANDARD”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art IVc - Character SSG - 1SG MSG Form.JPG"/>
          <p:cNvPicPr>
            <a:picLocks/>
          </p:cNvPicPr>
          <p:nvPr/>
        </p:nvPicPr>
        <p:blipFill>
          <a:blip r:embed="rId3" cstate="print"/>
          <a:stretch>
            <a:fillRect/>
          </a:stretch>
        </p:blipFill>
        <p:spPr>
          <a:xfrm>
            <a:off x="914400" y="1280160"/>
            <a:ext cx="7315200" cy="1828800"/>
          </a:xfrm>
          <a:prstGeom prst="rect">
            <a:avLst/>
          </a:prstGeom>
        </p:spPr>
      </p:pic>
      <p:sp>
        <p:nvSpPr>
          <p:cNvPr id="13314" name="Title 2"/>
          <p:cNvSpPr>
            <a:spLocks noGrp="1"/>
          </p:cNvSpPr>
          <p:nvPr>
            <p:ph type="title"/>
          </p:nvPr>
        </p:nvSpPr>
        <p:spPr>
          <a:xfrm>
            <a:off x="0" y="0"/>
            <a:ext cx="9144000" cy="457200"/>
          </a:xfrm>
        </p:spPr>
        <p:txBody>
          <a:bodyPr/>
          <a:lstStyle/>
          <a:p>
            <a:pPr>
              <a:tabLst>
                <a:tab pos="3825875" algn="l"/>
              </a:tabLst>
              <a:defRPr/>
            </a:pPr>
            <a:r>
              <a:rPr lang="en-US" sz="2800" b="1" i="1" dirty="0" smtClean="0">
                <a:solidFill>
                  <a:schemeClr val="tx1"/>
                </a:solidFill>
                <a:latin typeface="+mj-lt"/>
                <a:cs typeface="Arial" pitchFamily="34" charset="0"/>
              </a:rPr>
              <a:t>Part IV – CHARACTER</a:t>
            </a:r>
          </a:p>
        </p:txBody>
      </p:sp>
      <p:sp>
        <p:nvSpPr>
          <p:cNvPr id="17411" name="Rectangle 2"/>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endParaRPr lang="en-US" dirty="0"/>
          </a:p>
        </p:txBody>
      </p:sp>
      <p:sp>
        <p:nvSpPr>
          <p:cNvPr id="17412" name="TextBox 7"/>
          <p:cNvSpPr txBox="1">
            <a:spLocks noChangeArrowheads="1"/>
          </p:cNvSpPr>
          <p:nvPr/>
        </p:nvSpPr>
        <p:spPr bwMode="auto">
          <a:xfrm>
            <a:off x="914400" y="3276600"/>
            <a:ext cx="7315200" cy="1938992"/>
          </a:xfrm>
          <a:prstGeom prst="rect">
            <a:avLst/>
          </a:prstGeom>
          <a:noFill/>
          <a:ln w="9525">
            <a:noFill/>
            <a:miter lim="800000"/>
            <a:headEnd/>
            <a:tailEnd/>
          </a:ln>
        </p:spPr>
        <p:txBody>
          <a:bodyPr wrap="square">
            <a:spAutoFit/>
          </a:bodyPr>
          <a:lstStyle/>
          <a:p>
            <a:pPr marL="227013" indent="-227013">
              <a:buFont typeface="Wingdings" pitchFamily="2" charset="2"/>
              <a:buChar char="§"/>
            </a:pPr>
            <a:r>
              <a:rPr lang="en-US" sz="2000" dirty="0" smtClean="0"/>
              <a:t>Raters must assess the rated NCO’s performance in fostering a climate of dignity and respect and adhering to the requirements of the SHARP Program</a:t>
            </a:r>
          </a:p>
          <a:p>
            <a:pPr marL="227013" indent="-227013">
              <a:buFont typeface="Wingdings" pitchFamily="2" charset="2"/>
              <a:buChar char="§"/>
            </a:pPr>
            <a:endParaRPr lang="en-US" sz="2000" dirty="0" smtClean="0"/>
          </a:p>
          <a:p>
            <a:pPr marL="227013" indent="-227013">
              <a:buFont typeface="Wingdings" pitchFamily="2" charset="2"/>
              <a:buChar char="§"/>
            </a:pPr>
            <a:r>
              <a:rPr lang="en-US" sz="2000" dirty="0" smtClean="0"/>
              <a:t>Narrative comments will be entered for Part IV, block c on DA Form 2166-9-3 (CSM/SGM)</a:t>
            </a:r>
            <a:endParaRPr lang="en-US" sz="2000" dirty="0"/>
          </a:p>
        </p:txBody>
      </p:sp>
      <p:pic>
        <p:nvPicPr>
          <p:cNvPr id="9" name="Picture 2"/>
          <p:cNvPicPr>
            <a:picLocks noChangeAspect="1" noChangeArrowheads="1"/>
          </p:cNvPicPr>
          <p:nvPr/>
        </p:nvPicPr>
        <p:blipFill>
          <a:blip r:embed="rId4" cstate="email"/>
          <a:srcRect/>
          <a:stretch>
            <a:fillRect/>
          </a:stretch>
        </p:blipFill>
        <p:spPr bwMode="auto">
          <a:xfrm>
            <a:off x="914400" y="5181600"/>
            <a:ext cx="2362200" cy="1365629"/>
          </a:xfrm>
          <a:prstGeom prst="rect">
            <a:avLst/>
          </a:prstGeom>
          <a:noFill/>
          <a:ln w="9525">
            <a:noFill/>
            <a:miter lim="800000"/>
            <a:headEnd/>
            <a:tailEnd/>
          </a:ln>
        </p:spPr>
      </p:pic>
      <p:cxnSp>
        <p:nvCxnSpPr>
          <p:cNvPr id="11" name="Straight Connector 10"/>
          <p:cNvCxnSpPr/>
          <p:nvPr/>
        </p:nvCxnSpPr>
        <p:spPr bwMode="auto">
          <a:xfrm flipV="1">
            <a:off x="2057400" y="5334000"/>
            <a:ext cx="365760" cy="0"/>
          </a:xfrm>
          <a:prstGeom prst="line">
            <a:avLst/>
          </a:prstGeom>
          <a:solidFill>
            <a:schemeClr val="accent1"/>
          </a:solidFill>
          <a:ln w="28575" cap="flat" cmpd="sng" algn="ctr">
            <a:solidFill>
              <a:srgbClr val="0000FF"/>
            </a:solidFill>
            <a:prstDash val="solid"/>
            <a:round/>
            <a:headEnd type="none" w="med" len="med"/>
            <a:tailEnd type="none" w="med" len="med"/>
          </a:ln>
          <a:effectLst/>
        </p:spPr>
      </p:cxnSp>
      <p:sp>
        <p:nvSpPr>
          <p:cNvPr id="17" name="Oval 16"/>
          <p:cNvSpPr/>
          <p:nvPr/>
        </p:nvSpPr>
        <p:spPr bwMode="auto">
          <a:xfrm>
            <a:off x="914400" y="2057400"/>
            <a:ext cx="2362200" cy="990600"/>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8" name="TextBox 17"/>
          <p:cNvSpPr txBox="1"/>
          <p:nvPr/>
        </p:nvSpPr>
        <p:spPr>
          <a:xfrm>
            <a:off x="4267200" y="1655058"/>
            <a:ext cx="2926080" cy="553998"/>
          </a:xfrm>
          <a:prstGeom prst="rect">
            <a:avLst/>
          </a:prstGeom>
          <a:solidFill>
            <a:srgbClr val="FFFF00"/>
          </a:solidFill>
          <a:ln w="28575">
            <a:solidFill>
              <a:schemeClr val="tx1"/>
            </a:solidFill>
          </a:ln>
        </p:spPr>
        <p:txBody>
          <a:bodyPr wrap="square" rtlCol="0" anchor="ctr">
            <a:spAutoFit/>
          </a:bodyPr>
          <a:lstStyle/>
          <a:p>
            <a:pPr algn="ctr"/>
            <a:r>
              <a:rPr lang="en-US" sz="1000" b="1" dirty="0" smtClean="0"/>
              <a:t>Up to 8 lines of text for each field in Part IV, blocks c through h (ex. Three two-line bullets with a one-line space between them.</a:t>
            </a:r>
            <a:endParaRPr lang="en-US" sz="1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p:cNvPicPr>
          <p:nvPr/>
        </p:nvPicPr>
        <p:blipFill>
          <a:blip r:embed="rId3">
            <a:extLst>
              <a:ext uri="{28A0092B-C50C-407E-A947-70E740481C1C}">
                <a14:useLocalDpi xmlns:a14="http://schemas.microsoft.com/office/drawing/2010/main" val="0"/>
              </a:ext>
            </a:extLst>
          </a:blip>
          <a:stretch>
            <a:fillRect/>
          </a:stretch>
        </p:blipFill>
        <p:spPr>
          <a:xfrm>
            <a:off x="3813048" y="612648"/>
            <a:ext cx="4855464" cy="5861304"/>
          </a:xfrm>
          <a:prstGeom prst="rect">
            <a:avLst/>
          </a:prstGeom>
        </p:spPr>
      </p:pic>
      <p:sp>
        <p:nvSpPr>
          <p:cNvPr id="18434" name="Title 2"/>
          <p:cNvSpPr>
            <a:spLocks noGrp="1"/>
          </p:cNvSpPr>
          <p:nvPr>
            <p:ph type="title"/>
          </p:nvPr>
        </p:nvSpPr>
        <p:spPr bwMode="auto">
          <a:xfrm>
            <a:off x="457200" y="0"/>
            <a:ext cx="8229600" cy="827088"/>
          </a:xfrm>
          <a:noFill/>
          <a:ln>
            <a:miter lim="800000"/>
            <a:headEnd/>
            <a:tailEnd/>
          </a:ln>
        </p:spPr>
        <p:txBody>
          <a:bodyPr vert="horz" wrap="square" lIns="91440" tIns="45720" rIns="91440" bIns="45720" numCol="1" anchor="t" anchorCtr="0" compatLnSpc="1">
            <a:prstTxWarp prst="textNoShape">
              <a:avLst/>
            </a:prstTxWarp>
          </a:bodyPr>
          <a:lstStyle/>
          <a:p>
            <a:pPr>
              <a:tabLst>
                <a:tab pos="3825875" algn="l"/>
              </a:tabLst>
            </a:pPr>
            <a:r>
              <a:rPr lang="en-US" sz="2800" b="1" i="1" dirty="0" smtClean="0">
                <a:solidFill>
                  <a:schemeClr val="tx1"/>
                </a:solidFill>
                <a:cs typeface="Calibri" pitchFamily="34" charset="0"/>
              </a:rPr>
              <a:t>Part IV – Rater Assessment (SGT)</a:t>
            </a:r>
            <a:endParaRPr lang="en-US" sz="2800" b="1" i="1" dirty="0" smtClean="0">
              <a:solidFill>
                <a:schemeClr val="tx1"/>
              </a:solidFill>
              <a:latin typeface="Arial" pitchFamily="34" charset="0"/>
              <a:cs typeface="Arial" pitchFamily="34" charset="0"/>
            </a:endParaRPr>
          </a:p>
        </p:txBody>
      </p:sp>
      <p:sp>
        <p:nvSpPr>
          <p:cNvPr id="1843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p>
        </p:txBody>
      </p:sp>
      <p:sp>
        <p:nvSpPr>
          <p:cNvPr id="18436" name="TextBox 7"/>
          <p:cNvSpPr txBox="1">
            <a:spLocks noChangeArrowheads="1"/>
          </p:cNvSpPr>
          <p:nvPr/>
        </p:nvSpPr>
        <p:spPr bwMode="auto">
          <a:xfrm>
            <a:off x="70322" y="914400"/>
            <a:ext cx="3810000" cy="2523768"/>
          </a:xfrm>
          <a:prstGeom prst="rect">
            <a:avLst/>
          </a:prstGeom>
          <a:noFill/>
          <a:ln w="9525">
            <a:noFill/>
            <a:miter lim="800000"/>
            <a:headEnd/>
            <a:tailEnd/>
          </a:ln>
        </p:spPr>
        <p:txBody>
          <a:bodyPr wrap="square">
            <a:spAutoFit/>
          </a:bodyPr>
          <a:lstStyle/>
          <a:p>
            <a:pPr marL="228600" indent="-228600">
              <a:buFont typeface="Wingdings" pitchFamily="2" charset="2"/>
              <a:buChar char="§"/>
            </a:pPr>
            <a:r>
              <a:rPr lang="en-US" dirty="0"/>
              <a:t>Rater assesses performance using a 2-box </a:t>
            </a:r>
            <a:r>
              <a:rPr lang="en-US" dirty="0" smtClean="0"/>
              <a:t>scale; focused on technical proficiency and is developmental in nature</a:t>
            </a:r>
          </a:p>
          <a:p>
            <a:pPr marL="457200" lvl="2" indent="-457200"/>
            <a:endParaRPr lang="en-US" dirty="0" smtClean="0"/>
          </a:p>
          <a:p>
            <a:pPr marL="457200" lvl="2" indent="-228600">
              <a:buFont typeface="Arial" pitchFamily="34" charset="0"/>
              <a:buChar char="‒"/>
              <a:tabLst>
                <a:tab pos="0" algn="l"/>
              </a:tabLst>
            </a:pPr>
            <a:r>
              <a:rPr lang="en-US" sz="1600" dirty="0" smtClean="0"/>
              <a:t>“MET STANDARD”</a:t>
            </a:r>
          </a:p>
          <a:p>
            <a:pPr marL="457200" lvl="2" indent="-228600">
              <a:buFont typeface="Arial" pitchFamily="34" charset="0"/>
              <a:buChar char="‒"/>
              <a:tabLst>
                <a:tab pos="457200" algn="l"/>
              </a:tabLst>
            </a:pPr>
            <a:r>
              <a:rPr lang="en-US" sz="1600" dirty="0" smtClean="0"/>
              <a:t>“DID NOT MEET STANDARD”</a:t>
            </a:r>
          </a:p>
          <a:p>
            <a:pPr marL="228600" indent="-228600">
              <a:buFont typeface="Wingdings" pitchFamily="2" charset="2"/>
              <a:buChar char="§"/>
            </a:pPr>
            <a:endParaRPr lang="en-US" dirty="0"/>
          </a:p>
          <a:p>
            <a:pPr marL="228600" indent="-228600">
              <a:buFont typeface="Wingdings" pitchFamily="2" charset="2"/>
              <a:buChar char="§"/>
            </a:pPr>
            <a:r>
              <a:rPr lang="en-US" dirty="0" smtClean="0"/>
              <a:t>Rater – bullet </a:t>
            </a:r>
            <a:r>
              <a:rPr lang="en-US" dirty="0"/>
              <a:t>comment </a:t>
            </a:r>
            <a:r>
              <a:rPr lang="en-US" dirty="0" smtClean="0"/>
              <a:t>format</a:t>
            </a:r>
            <a:endParaRPr lang="en-US" sz="1600" dirty="0" smtClean="0"/>
          </a:p>
        </p:txBody>
      </p:sp>
      <p:sp>
        <p:nvSpPr>
          <p:cNvPr id="6" name="Rectangle 5"/>
          <p:cNvSpPr>
            <a:spLocks noChangeArrowheads="1"/>
          </p:cNvSpPr>
          <p:nvPr/>
        </p:nvSpPr>
        <p:spPr bwMode="auto">
          <a:xfrm>
            <a:off x="3840480" y="914400"/>
            <a:ext cx="1536192" cy="3581400"/>
          </a:xfrm>
          <a:prstGeom prst="rect">
            <a:avLst/>
          </a:prstGeom>
          <a:noFill/>
          <a:ln w="38100" algn="ctr">
            <a:solidFill>
              <a:srgbClr val="0000FF"/>
            </a:solidFill>
            <a:round/>
            <a:headEnd/>
            <a:tailEnd/>
          </a:ln>
        </p:spPr>
        <p:txBody>
          <a:bodyPr/>
          <a:lstStyle/>
          <a:p>
            <a:pPr defTabSz="1357313"/>
            <a:endParaRPr lang="en-US" sz="2400" dirty="0">
              <a:solidFill>
                <a:srgbClr val="0000FF"/>
              </a:solidFill>
            </a:endParaRPr>
          </a:p>
        </p:txBody>
      </p:sp>
      <p:sp>
        <p:nvSpPr>
          <p:cNvPr id="26" name="TextBox 25"/>
          <p:cNvSpPr txBox="1"/>
          <p:nvPr/>
        </p:nvSpPr>
        <p:spPr>
          <a:xfrm>
            <a:off x="6172200" y="4801344"/>
            <a:ext cx="2286000" cy="182880"/>
          </a:xfrm>
          <a:prstGeom prst="rect">
            <a:avLst/>
          </a:prstGeom>
          <a:solidFill>
            <a:srgbClr val="FFFF00"/>
          </a:solidFill>
          <a:ln w="28575">
            <a:solidFill>
              <a:schemeClr val="tx1"/>
            </a:solidFill>
          </a:ln>
        </p:spPr>
        <p:txBody>
          <a:bodyPr wrap="square" rtlCol="0" anchor="ctr">
            <a:spAutoFit/>
          </a:bodyPr>
          <a:lstStyle/>
          <a:p>
            <a:pPr algn="ctr"/>
            <a:r>
              <a:rPr lang="en-US" sz="1000" b="1" dirty="0" smtClean="0"/>
              <a:t>Up to 5 lines of text (bullet format)</a:t>
            </a:r>
            <a:endParaRPr lang="en-US" sz="1000" b="1" dirty="0"/>
          </a:p>
        </p:txBody>
      </p:sp>
      <p:sp>
        <p:nvSpPr>
          <p:cNvPr id="27" name="TextBox 26"/>
          <p:cNvSpPr txBox="1"/>
          <p:nvPr/>
        </p:nvSpPr>
        <p:spPr>
          <a:xfrm>
            <a:off x="6172200" y="2437656"/>
            <a:ext cx="2286000" cy="553998"/>
          </a:xfrm>
          <a:prstGeom prst="rect">
            <a:avLst/>
          </a:prstGeom>
          <a:solidFill>
            <a:srgbClr val="FFFF00"/>
          </a:solidFill>
          <a:ln w="28575">
            <a:solidFill>
              <a:schemeClr val="tx1"/>
            </a:solidFill>
          </a:ln>
        </p:spPr>
        <p:txBody>
          <a:bodyPr wrap="square" rtlCol="0" anchor="ctr">
            <a:spAutoFit/>
          </a:bodyPr>
          <a:lstStyle/>
          <a:p>
            <a:pPr algn="ctr"/>
            <a:r>
              <a:rPr lang="en-US" sz="1000" b="1" dirty="0" smtClean="0"/>
              <a:t>Up to 8 lines of text (bullet format) for each field in Part IV, blocks c through h </a:t>
            </a:r>
            <a:endParaRPr lang="en-US" sz="1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4114800" y="612648"/>
            <a:ext cx="4846320" cy="5852160"/>
          </a:xfrm>
          <a:prstGeom prst="rect">
            <a:avLst/>
          </a:prstGeom>
        </p:spPr>
      </p:pic>
      <p:sp>
        <p:nvSpPr>
          <p:cNvPr id="20482" name="Title 2"/>
          <p:cNvSpPr>
            <a:spLocks noGrp="1"/>
          </p:cNvSpPr>
          <p:nvPr>
            <p:ph type="title"/>
          </p:nvPr>
        </p:nvSpPr>
        <p:spPr bwMode="auto">
          <a:xfrm>
            <a:off x="609600" y="0"/>
            <a:ext cx="8229600" cy="827088"/>
          </a:xfrm>
          <a:noFill/>
          <a:ln>
            <a:miter lim="800000"/>
            <a:headEnd/>
            <a:tailEnd/>
          </a:ln>
        </p:spPr>
        <p:txBody>
          <a:bodyPr vert="horz" wrap="square" lIns="91440" tIns="45720" rIns="91440" bIns="45720" numCol="1" anchor="t" anchorCtr="0" compatLnSpc="1">
            <a:prstTxWarp prst="textNoShape">
              <a:avLst/>
            </a:prstTxWarp>
          </a:bodyPr>
          <a:lstStyle/>
          <a:p>
            <a:pPr>
              <a:tabLst>
                <a:tab pos="3825875" algn="l"/>
              </a:tabLst>
            </a:pPr>
            <a:r>
              <a:rPr lang="en-US" sz="2800" b="1" i="1" dirty="0" smtClean="0">
                <a:solidFill>
                  <a:schemeClr val="tx1"/>
                </a:solidFill>
                <a:latin typeface="Arial" pitchFamily="34" charset="0"/>
                <a:cs typeface="Arial" pitchFamily="34" charset="0"/>
              </a:rPr>
              <a:t>Part IV – Rater Assessment (SSG-1SG/MSG)</a:t>
            </a:r>
          </a:p>
        </p:txBody>
      </p:sp>
      <p:sp>
        <p:nvSpPr>
          <p:cNvPr id="2048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p>
        </p:txBody>
      </p:sp>
      <p:sp>
        <p:nvSpPr>
          <p:cNvPr id="20484" name="TextBox 7"/>
          <p:cNvSpPr txBox="1">
            <a:spLocks noChangeArrowheads="1"/>
          </p:cNvSpPr>
          <p:nvPr/>
        </p:nvSpPr>
        <p:spPr bwMode="auto">
          <a:xfrm>
            <a:off x="0" y="914400"/>
            <a:ext cx="3962400" cy="3847207"/>
          </a:xfrm>
          <a:prstGeom prst="rect">
            <a:avLst/>
          </a:prstGeom>
          <a:noFill/>
          <a:ln w="9525">
            <a:noFill/>
            <a:miter lim="800000"/>
            <a:headEnd/>
            <a:tailEnd/>
          </a:ln>
        </p:spPr>
        <p:txBody>
          <a:bodyPr wrap="square">
            <a:spAutoFit/>
          </a:bodyPr>
          <a:lstStyle/>
          <a:p>
            <a:pPr marL="227013" indent="-227013">
              <a:buFont typeface="Wingdings" pitchFamily="2" charset="2"/>
              <a:buChar char="§"/>
            </a:pPr>
            <a:r>
              <a:rPr lang="en-US" dirty="0"/>
              <a:t>Rater assesses performance using a </a:t>
            </a:r>
            <a:r>
              <a:rPr lang="en-US" dirty="0" smtClean="0"/>
              <a:t>4-box scale; focused on organizational systems and processes</a:t>
            </a:r>
          </a:p>
          <a:p>
            <a:pPr marL="455613" indent="-227013">
              <a:buFont typeface="Arial" pitchFamily="34" charset="0"/>
              <a:buChar char="−"/>
            </a:pPr>
            <a:endParaRPr lang="en-US" dirty="0" smtClean="0"/>
          </a:p>
          <a:p>
            <a:pPr marL="455613" indent="-227013">
              <a:buFont typeface="Arial" pitchFamily="34" charset="0"/>
              <a:buChar char="−"/>
            </a:pPr>
            <a:r>
              <a:rPr lang="en-US" sz="1600" cap="all" dirty="0" smtClean="0"/>
              <a:t>“Far Exceeded Standard”</a:t>
            </a:r>
          </a:p>
          <a:p>
            <a:pPr marL="455613" indent="-227013">
              <a:buFont typeface="Arial" pitchFamily="34" charset="0"/>
              <a:buChar char="−"/>
            </a:pPr>
            <a:r>
              <a:rPr lang="en-US" sz="1600" cap="all" dirty="0" smtClean="0"/>
              <a:t>“Exceeded Standard”</a:t>
            </a:r>
          </a:p>
          <a:p>
            <a:pPr marL="455613" indent="-227013">
              <a:buFont typeface="Arial" pitchFamily="34" charset="0"/>
              <a:buChar char="−"/>
            </a:pPr>
            <a:r>
              <a:rPr lang="en-US" sz="1600" cap="all" dirty="0" smtClean="0"/>
              <a:t>“Met Standard”</a:t>
            </a:r>
          </a:p>
          <a:p>
            <a:pPr marL="455613" indent="-227013">
              <a:buFont typeface="Arial" pitchFamily="34" charset="0"/>
              <a:buChar char="−"/>
            </a:pPr>
            <a:r>
              <a:rPr lang="en-US" sz="1600" cap="all" dirty="0" smtClean="0"/>
              <a:t>“Did </a:t>
            </a:r>
            <a:r>
              <a:rPr lang="en-US" sz="1600" cap="all" dirty="0"/>
              <a:t>Not Meet </a:t>
            </a:r>
            <a:r>
              <a:rPr lang="en-US" sz="1600" cap="all" dirty="0" smtClean="0"/>
              <a:t>Standard”</a:t>
            </a:r>
            <a:endParaRPr lang="en-US" sz="1600" dirty="0" smtClean="0"/>
          </a:p>
          <a:p>
            <a:pPr marL="227013" indent="-227013">
              <a:buFont typeface="Wingdings" pitchFamily="2" charset="2"/>
              <a:buChar char="§"/>
            </a:pPr>
            <a:endParaRPr lang="en-US" dirty="0"/>
          </a:p>
          <a:p>
            <a:pPr marL="227013" indent="-227013">
              <a:buFont typeface="Wingdings" pitchFamily="2" charset="2"/>
              <a:buChar char="§"/>
            </a:pPr>
            <a:r>
              <a:rPr lang="en-US" dirty="0" smtClean="0"/>
              <a:t>Rater – bullet </a:t>
            </a:r>
            <a:r>
              <a:rPr lang="en-US" dirty="0"/>
              <a:t>comment </a:t>
            </a:r>
            <a:r>
              <a:rPr lang="en-US" dirty="0" smtClean="0"/>
              <a:t>format</a:t>
            </a:r>
          </a:p>
          <a:p>
            <a:pPr marL="227013" indent="-227013">
              <a:buFont typeface="Wingdings" pitchFamily="2" charset="2"/>
              <a:buChar char="§"/>
            </a:pPr>
            <a:endParaRPr lang="en-US" dirty="0" smtClean="0"/>
          </a:p>
          <a:p>
            <a:pPr marL="227013" indent="-227013">
              <a:buFont typeface="Wingdings" pitchFamily="2" charset="2"/>
              <a:buChar char="§"/>
            </a:pPr>
            <a:r>
              <a:rPr lang="en-US" dirty="0" smtClean="0"/>
              <a:t>Unconstrained rater overall performance assessment</a:t>
            </a:r>
            <a:endParaRPr lang="en-US" sz="1000" dirty="0" smtClean="0"/>
          </a:p>
        </p:txBody>
      </p:sp>
      <p:sp>
        <p:nvSpPr>
          <p:cNvPr id="7" name="Rectangle 6"/>
          <p:cNvSpPr>
            <a:spLocks noChangeArrowheads="1"/>
          </p:cNvSpPr>
          <p:nvPr/>
        </p:nvSpPr>
        <p:spPr bwMode="auto">
          <a:xfrm>
            <a:off x="4114800" y="914400"/>
            <a:ext cx="2133600" cy="3383280"/>
          </a:xfrm>
          <a:prstGeom prst="rect">
            <a:avLst/>
          </a:prstGeom>
          <a:noFill/>
          <a:ln w="38100" algn="ctr">
            <a:solidFill>
              <a:srgbClr val="0000FF"/>
            </a:solidFill>
            <a:round/>
            <a:headEnd/>
            <a:tailEnd/>
          </a:ln>
        </p:spPr>
        <p:txBody>
          <a:bodyPr/>
          <a:lstStyle/>
          <a:p>
            <a:pPr defTabSz="1357313"/>
            <a:endParaRPr lang="en-US" sz="2400" dirty="0">
              <a:solidFill>
                <a:srgbClr val="0000FF"/>
              </a:solidFill>
            </a:endParaRPr>
          </a:p>
        </p:txBody>
      </p:sp>
      <p:sp>
        <p:nvSpPr>
          <p:cNvPr id="10" name="TextBox 9"/>
          <p:cNvSpPr txBox="1"/>
          <p:nvPr/>
        </p:nvSpPr>
        <p:spPr>
          <a:xfrm>
            <a:off x="6324600" y="2362200"/>
            <a:ext cx="2590800" cy="400110"/>
          </a:xfrm>
          <a:prstGeom prst="rect">
            <a:avLst/>
          </a:prstGeom>
          <a:solidFill>
            <a:srgbClr val="FFFF00"/>
          </a:solidFill>
          <a:ln w="28575">
            <a:solidFill>
              <a:schemeClr val="tx1"/>
            </a:solidFill>
          </a:ln>
        </p:spPr>
        <p:txBody>
          <a:bodyPr wrap="square" rtlCol="0" anchor="ctr">
            <a:spAutoFit/>
          </a:bodyPr>
          <a:lstStyle/>
          <a:p>
            <a:pPr algn="ctr"/>
            <a:r>
              <a:rPr lang="en-US" sz="1000" b="1" dirty="0" smtClean="0"/>
              <a:t>Up to 8 lines of text (bullet format) for each field in Part IV, blocks c through h</a:t>
            </a:r>
            <a:endParaRPr lang="en-US" sz="1000" b="1" dirty="0"/>
          </a:p>
        </p:txBody>
      </p:sp>
      <p:pic>
        <p:nvPicPr>
          <p:cNvPr id="12" name="Picture 11" descr="Box Check.JPG"/>
          <p:cNvPicPr>
            <a:picLocks noChangeAspect="1"/>
          </p:cNvPicPr>
          <p:nvPr/>
        </p:nvPicPr>
        <p:blipFill>
          <a:blip r:embed="rId4" cstate="print"/>
          <a:stretch>
            <a:fillRect/>
          </a:stretch>
        </p:blipFill>
        <p:spPr>
          <a:xfrm>
            <a:off x="7863840" y="4654296"/>
            <a:ext cx="151349" cy="146304"/>
          </a:xfrm>
          <a:prstGeom prst="rect">
            <a:avLst/>
          </a:prstGeom>
        </p:spPr>
      </p:pic>
      <p:sp>
        <p:nvSpPr>
          <p:cNvPr id="13" name="TextBox 12"/>
          <p:cNvSpPr txBox="1"/>
          <p:nvPr/>
        </p:nvSpPr>
        <p:spPr>
          <a:xfrm>
            <a:off x="6477000" y="4876800"/>
            <a:ext cx="2286000" cy="182880"/>
          </a:xfrm>
          <a:prstGeom prst="rect">
            <a:avLst/>
          </a:prstGeom>
          <a:solidFill>
            <a:srgbClr val="FFFF00"/>
          </a:solidFill>
          <a:ln w="28575">
            <a:solidFill>
              <a:schemeClr val="tx1"/>
            </a:solidFill>
          </a:ln>
        </p:spPr>
        <p:txBody>
          <a:bodyPr wrap="square" rtlCol="0" anchor="ctr">
            <a:spAutoFit/>
          </a:bodyPr>
          <a:lstStyle/>
          <a:p>
            <a:pPr algn="ctr"/>
            <a:r>
              <a:rPr lang="en-US" sz="1000" b="1" dirty="0" smtClean="0"/>
              <a:t>Up to 5 lines of text (bullet format)</a:t>
            </a:r>
            <a:endParaRPr lang="en-US" sz="1000" b="1" dirty="0"/>
          </a:p>
        </p:txBody>
      </p:sp>
      <p:sp>
        <p:nvSpPr>
          <p:cNvPr id="16" name="Rectangle 15"/>
          <p:cNvSpPr>
            <a:spLocks noChangeArrowheads="1"/>
          </p:cNvSpPr>
          <p:nvPr/>
        </p:nvSpPr>
        <p:spPr bwMode="auto">
          <a:xfrm rot="5400000">
            <a:off x="6046470" y="2366010"/>
            <a:ext cx="960120" cy="4823460"/>
          </a:xfrm>
          <a:prstGeom prst="rect">
            <a:avLst/>
          </a:prstGeom>
          <a:noFill/>
          <a:ln w="38100" algn="ctr">
            <a:solidFill>
              <a:srgbClr val="0000FF"/>
            </a:solidFill>
            <a:round/>
            <a:headEnd/>
            <a:tailEnd/>
          </a:ln>
        </p:spPr>
        <p:txBody>
          <a:bodyPr/>
          <a:lstStyle/>
          <a:p>
            <a:pPr defTabSz="1357313"/>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p:cNvPicPr>
          <p:nvPr/>
        </p:nvPicPr>
        <p:blipFill>
          <a:blip r:embed="rId3">
            <a:extLst>
              <a:ext uri="{28A0092B-C50C-407E-A947-70E740481C1C}">
                <a14:useLocalDpi xmlns:a14="http://schemas.microsoft.com/office/drawing/2010/main" val="0"/>
              </a:ext>
            </a:extLst>
          </a:blip>
          <a:stretch>
            <a:fillRect/>
          </a:stretch>
        </p:blipFill>
        <p:spPr>
          <a:xfrm>
            <a:off x="4114800" y="612648"/>
            <a:ext cx="4846320" cy="5852160"/>
          </a:xfrm>
          <a:prstGeom prst="rect">
            <a:avLst/>
          </a:prstGeom>
        </p:spPr>
      </p:pic>
      <p:sp>
        <p:nvSpPr>
          <p:cNvPr id="22530" name="Title 2"/>
          <p:cNvSpPr>
            <a:spLocks noGrp="1"/>
          </p:cNvSpPr>
          <p:nvPr>
            <p:ph type="title"/>
          </p:nvPr>
        </p:nvSpPr>
        <p:spPr bwMode="auto">
          <a:xfrm>
            <a:off x="457200" y="0"/>
            <a:ext cx="8229600" cy="827088"/>
          </a:xfrm>
          <a:noFill/>
          <a:ln>
            <a:miter lim="800000"/>
            <a:headEnd/>
            <a:tailEnd/>
          </a:ln>
        </p:spPr>
        <p:txBody>
          <a:bodyPr vert="horz" wrap="square" lIns="91440" tIns="45720" rIns="91440" bIns="45720" numCol="1" anchor="t" anchorCtr="0" compatLnSpc="1">
            <a:prstTxWarp prst="textNoShape">
              <a:avLst/>
            </a:prstTxWarp>
          </a:bodyPr>
          <a:lstStyle/>
          <a:p>
            <a:pPr>
              <a:tabLst>
                <a:tab pos="3825875" algn="l"/>
              </a:tabLst>
            </a:pPr>
            <a:r>
              <a:rPr lang="en-US" sz="2800" b="1" i="1" dirty="0" smtClean="0">
                <a:solidFill>
                  <a:schemeClr val="tx1"/>
                </a:solidFill>
                <a:latin typeface="Arial" pitchFamily="34" charset="0"/>
                <a:cs typeface="Arial" pitchFamily="34" charset="0"/>
              </a:rPr>
              <a:t>Part IV – Rater Assessment (CSM/SGM)</a:t>
            </a:r>
          </a:p>
        </p:txBody>
      </p:sp>
      <p:sp>
        <p:nvSpPr>
          <p:cNvPr id="2253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p>
        </p:txBody>
      </p:sp>
      <p:sp>
        <p:nvSpPr>
          <p:cNvPr id="22532" name="TextBox 7"/>
          <p:cNvSpPr txBox="1">
            <a:spLocks noChangeArrowheads="1"/>
          </p:cNvSpPr>
          <p:nvPr/>
        </p:nvSpPr>
        <p:spPr bwMode="auto">
          <a:xfrm>
            <a:off x="0" y="990600"/>
            <a:ext cx="3962401" cy="2585323"/>
          </a:xfrm>
          <a:prstGeom prst="rect">
            <a:avLst/>
          </a:prstGeom>
          <a:noFill/>
          <a:ln w="9525">
            <a:noFill/>
            <a:miter lim="800000"/>
            <a:headEnd/>
            <a:tailEnd/>
          </a:ln>
        </p:spPr>
        <p:txBody>
          <a:bodyPr wrap="square">
            <a:spAutoFit/>
          </a:bodyPr>
          <a:lstStyle/>
          <a:p>
            <a:pPr marL="227013" indent="-227013">
              <a:buFont typeface="Wingdings" pitchFamily="2" charset="2"/>
              <a:buChar char="§"/>
            </a:pPr>
            <a:r>
              <a:rPr lang="en-US" dirty="0"/>
              <a:t>Performance assessment focused on </a:t>
            </a:r>
            <a:r>
              <a:rPr lang="en-US" dirty="0" smtClean="0"/>
              <a:t>large organizations and strategic initiatives</a:t>
            </a:r>
            <a:endParaRPr lang="en-US" dirty="0"/>
          </a:p>
          <a:p>
            <a:pPr marL="227013" indent="-227013">
              <a:buFont typeface="Wingdings" pitchFamily="2" charset="2"/>
              <a:buChar char="§"/>
            </a:pPr>
            <a:endParaRPr lang="en-US" dirty="0"/>
          </a:p>
          <a:p>
            <a:pPr marL="227013" indent="-227013">
              <a:buFont typeface="Wingdings" pitchFamily="2" charset="2"/>
              <a:buChar char="§"/>
            </a:pPr>
            <a:r>
              <a:rPr lang="en-US" dirty="0"/>
              <a:t>Narrative must address each attribute and competency</a:t>
            </a:r>
          </a:p>
          <a:p>
            <a:pPr marL="227013" indent="-227013">
              <a:buFont typeface="Wingdings" pitchFamily="2" charset="2"/>
              <a:buChar char="§"/>
            </a:pPr>
            <a:endParaRPr lang="en-US" dirty="0"/>
          </a:p>
          <a:p>
            <a:pPr marL="227013" indent="-227013">
              <a:buFont typeface="Wingdings" pitchFamily="2" charset="2"/>
              <a:buChar char="§"/>
            </a:pPr>
            <a:r>
              <a:rPr lang="en-US" dirty="0"/>
              <a:t>Unconstrained </a:t>
            </a:r>
            <a:r>
              <a:rPr lang="en-US" dirty="0" smtClean="0"/>
              <a:t>rater overall </a:t>
            </a:r>
            <a:r>
              <a:rPr lang="en-US" dirty="0"/>
              <a:t>p</a:t>
            </a:r>
            <a:r>
              <a:rPr lang="en-US" dirty="0" smtClean="0"/>
              <a:t>erformance assessment</a:t>
            </a:r>
            <a:endParaRPr lang="en-US" dirty="0"/>
          </a:p>
        </p:txBody>
      </p:sp>
      <p:sp>
        <p:nvSpPr>
          <p:cNvPr id="8" name="Rectangle 7"/>
          <p:cNvSpPr>
            <a:spLocks noChangeArrowheads="1"/>
          </p:cNvSpPr>
          <p:nvPr/>
        </p:nvSpPr>
        <p:spPr bwMode="auto">
          <a:xfrm>
            <a:off x="4114800" y="786384"/>
            <a:ext cx="4800600" cy="4206240"/>
          </a:xfrm>
          <a:prstGeom prst="rect">
            <a:avLst/>
          </a:prstGeom>
          <a:noFill/>
          <a:ln w="38100" algn="ctr">
            <a:solidFill>
              <a:srgbClr val="0000FF"/>
            </a:solidFill>
            <a:round/>
            <a:headEnd/>
            <a:tailEnd/>
          </a:ln>
        </p:spPr>
        <p:txBody>
          <a:bodyPr/>
          <a:lstStyle/>
          <a:p>
            <a:pPr defTabSz="1357313"/>
            <a:endParaRPr lang="en-US" sz="2400" dirty="0">
              <a:solidFill>
                <a:srgbClr val="0000FF"/>
              </a:solidFill>
            </a:endParaRPr>
          </a:p>
        </p:txBody>
      </p:sp>
      <p:sp>
        <p:nvSpPr>
          <p:cNvPr id="9" name="TextBox 8"/>
          <p:cNvSpPr txBox="1"/>
          <p:nvPr/>
        </p:nvSpPr>
        <p:spPr>
          <a:xfrm>
            <a:off x="5257800" y="2101186"/>
            <a:ext cx="2468880" cy="182880"/>
          </a:xfrm>
          <a:prstGeom prst="rect">
            <a:avLst/>
          </a:prstGeom>
          <a:solidFill>
            <a:srgbClr val="FFFF00"/>
          </a:solidFill>
          <a:ln w="28575">
            <a:solidFill>
              <a:schemeClr val="tx1"/>
            </a:solidFill>
          </a:ln>
        </p:spPr>
        <p:txBody>
          <a:bodyPr wrap="square" rtlCol="0" anchor="ctr">
            <a:spAutoFit/>
          </a:bodyPr>
          <a:lstStyle/>
          <a:p>
            <a:pPr algn="ctr"/>
            <a:r>
              <a:rPr lang="en-US" sz="1000" b="1" dirty="0" smtClean="0"/>
              <a:t>Up to 5 lines of text (narrative format)</a:t>
            </a:r>
            <a:endParaRPr lang="en-US" sz="1000" b="1" dirty="0"/>
          </a:p>
        </p:txBody>
      </p:sp>
      <p:sp>
        <p:nvSpPr>
          <p:cNvPr id="10" name="TextBox 9"/>
          <p:cNvSpPr txBox="1"/>
          <p:nvPr/>
        </p:nvSpPr>
        <p:spPr>
          <a:xfrm>
            <a:off x="5257800" y="4387930"/>
            <a:ext cx="2468880" cy="182880"/>
          </a:xfrm>
          <a:prstGeom prst="rect">
            <a:avLst/>
          </a:prstGeom>
          <a:solidFill>
            <a:srgbClr val="FFFF00"/>
          </a:solidFill>
          <a:ln w="28575">
            <a:solidFill>
              <a:schemeClr val="tx1"/>
            </a:solidFill>
          </a:ln>
        </p:spPr>
        <p:txBody>
          <a:bodyPr wrap="square" rtlCol="0" anchor="ctr">
            <a:spAutoFit/>
          </a:bodyPr>
          <a:lstStyle/>
          <a:p>
            <a:pPr algn="ctr"/>
            <a:r>
              <a:rPr lang="en-US" sz="1000" b="1" dirty="0" smtClean="0"/>
              <a:t>Up to 4 lines of text (narrative format)</a:t>
            </a:r>
            <a:endParaRPr lang="en-US" sz="1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14400" y="1066800"/>
            <a:ext cx="7315200" cy="1828800"/>
            <a:chOff x="457200" y="1280541"/>
            <a:chExt cx="8229600" cy="4151376"/>
          </a:xfrm>
        </p:grpSpPr>
        <p:pic>
          <p:nvPicPr>
            <p:cNvPr id="10" name="Picture 9"/>
            <p:cNvPicPr>
              <a:picLocks/>
            </p:cNvPicPr>
            <p:nvPr/>
          </p:nvPicPr>
          <p:blipFill>
            <a:blip r:embed="rId3">
              <a:extLst>
                <a:ext uri="{28A0092B-C50C-407E-A947-70E740481C1C}">
                  <a14:useLocalDpi xmlns:a14="http://schemas.microsoft.com/office/drawing/2010/main" val="0"/>
                </a:ext>
              </a:extLst>
            </a:blip>
            <a:stretch>
              <a:fillRect/>
            </a:stretch>
          </p:blipFill>
          <p:spPr>
            <a:xfrm>
              <a:off x="457200" y="1280541"/>
              <a:ext cx="8229600" cy="4151376"/>
            </a:xfrm>
            <a:prstGeom prst="rect">
              <a:avLst/>
            </a:prstGeom>
          </p:spPr>
        </p:pic>
        <p:sp>
          <p:nvSpPr>
            <p:cNvPr id="11" name="TextBox 10"/>
            <p:cNvSpPr txBox="1"/>
            <p:nvPr/>
          </p:nvSpPr>
          <p:spPr bwMode="auto">
            <a:xfrm>
              <a:off x="4219575" y="3010281"/>
              <a:ext cx="2066925" cy="838384"/>
            </a:xfrm>
            <a:prstGeom prst="rect">
              <a:avLst/>
            </a:prstGeom>
            <a:solidFill>
              <a:srgbClr val="FFFF00"/>
            </a:solidFill>
            <a:ln w="9525">
              <a:solidFill>
                <a:schemeClr val="tx1">
                  <a:alpha val="99000"/>
                </a:schemeClr>
              </a:solidFill>
              <a:miter lim="800000"/>
              <a:headEnd/>
              <a:tailEnd/>
            </a:ln>
          </p:spPr>
          <p:txBody>
            <a:bodyPr wrap="square" rtlCol="0">
              <a:spAutoFit/>
            </a:bodyPr>
            <a:lstStyle/>
            <a:p>
              <a:pPr marL="227013" indent="-227013"/>
              <a:r>
                <a:rPr lang="en-US" b="1" dirty="0" smtClean="0">
                  <a:latin typeface="Arial" pitchFamily="34" charset="0"/>
                  <a:cs typeface="Arial" pitchFamily="34" charset="0"/>
                </a:rPr>
                <a:t>Limited to 24%</a:t>
              </a:r>
            </a:p>
          </p:txBody>
        </p:sp>
        <p:cxnSp>
          <p:nvCxnSpPr>
            <p:cNvPr id="12" name="Straight Arrow Connector 11"/>
            <p:cNvCxnSpPr/>
            <p:nvPr/>
          </p:nvCxnSpPr>
          <p:spPr bwMode="auto">
            <a:xfrm flipH="1">
              <a:off x="2838451" y="3467100"/>
              <a:ext cx="1304924" cy="0"/>
            </a:xfrm>
            <a:prstGeom prst="straightConnector1">
              <a:avLst/>
            </a:prstGeom>
            <a:solidFill>
              <a:schemeClr val="accent1"/>
            </a:solidFill>
            <a:ln w="44450" cap="flat" cmpd="sng" algn="ctr">
              <a:solidFill>
                <a:schemeClr val="tx1"/>
              </a:solidFill>
              <a:prstDash val="solid"/>
              <a:round/>
              <a:headEnd type="none" w="med" len="med"/>
              <a:tailEnd type="arrow"/>
            </a:ln>
            <a:effectLst/>
          </p:spPr>
        </p:cxnSp>
      </p:grpSp>
      <p:sp>
        <p:nvSpPr>
          <p:cNvPr id="2" name="Rectangle 1"/>
          <p:cNvSpPr/>
          <p:nvPr/>
        </p:nvSpPr>
        <p:spPr>
          <a:xfrm>
            <a:off x="0" y="0"/>
            <a:ext cx="9143999" cy="523220"/>
          </a:xfrm>
          <a:prstGeom prst="rect">
            <a:avLst/>
          </a:prstGeom>
        </p:spPr>
        <p:txBody>
          <a:bodyPr wrap="square">
            <a:spAutoFit/>
          </a:bodyPr>
          <a:lstStyle/>
          <a:p>
            <a:pPr algn="ctr"/>
            <a:r>
              <a:rPr lang="en-US" sz="2800" b="1" i="1" dirty="0" smtClean="0">
                <a:latin typeface="+mj-lt"/>
                <a:cs typeface="Calibri" pitchFamily="34" charset="0"/>
              </a:rPr>
              <a:t>Potential Measures</a:t>
            </a:r>
            <a:endParaRPr lang="en-US" sz="2800" b="1" i="1" dirty="0">
              <a:latin typeface="+mj-lt"/>
            </a:endParaRPr>
          </a:p>
        </p:txBody>
      </p:sp>
      <p:sp>
        <p:nvSpPr>
          <p:cNvPr id="4" name="TextBox 3"/>
          <p:cNvSpPr txBox="1"/>
          <p:nvPr/>
        </p:nvSpPr>
        <p:spPr>
          <a:xfrm>
            <a:off x="457199" y="2971800"/>
            <a:ext cx="8229600" cy="3416320"/>
          </a:xfrm>
          <a:prstGeom prst="rect">
            <a:avLst/>
          </a:prstGeom>
          <a:noFill/>
        </p:spPr>
        <p:txBody>
          <a:bodyPr wrap="square" rtlCol="0">
            <a:spAutoFit/>
          </a:bodyPr>
          <a:lstStyle/>
          <a:p>
            <a:pPr marL="228600" lvl="2" indent="-228600">
              <a:buFont typeface="Wingdings" pitchFamily="2" charset="2"/>
              <a:buChar char="§"/>
            </a:pPr>
            <a:r>
              <a:rPr lang="en-US" b="1" dirty="0" smtClean="0"/>
              <a:t>“MOST QUALIFIED”</a:t>
            </a:r>
            <a:r>
              <a:rPr lang="en-US" dirty="0" smtClean="0"/>
              <a:t> – identify NCOs with strong potential for promotion in the secondary zone; ahead of peers (Note:  </a:t>
            </a:r>
            <a:r>
              <a:rPr lang="en-US" dirty="0">
                <a:latin typeface="Arial" pitchFamily="34" charset="0"/>
                <a:cs typeface="Arial" pitchFamily="34" charset="0"/>
              </a:rPr>
              <a:t>Senior raters will </a:t>
            </a:r>
            <a:r>
              <a:rPr lang="en-US" dirty="0" smtClean="0">
                <a:latin typeface="Arial" pitchFamily="34" charset="0"/>
                <a:cs typeface="Arial" pitchFamily="34" charset="0"/>
              </a:rPr>
              <a:t>manage </a:t>
            </a:r>
            <a:r>
              <a:rPr lang="en-US" dirty="0">
                <a:latin typeface="Arial" pitchFamily="34" charset="0"/>
                <a:cs typeface="Arial" pitchFamily="34" charset="0"/>
              </a:rPr>
              <a:t>a constrained profile </a:t>
            </a:r>
            <a:r>
              <a:rPr lang="en-US" dirty="0" smtClean="0">
                <a:latin typeface="Arial" pitchFamily="34" charset="0"/>
                <a:cs typeface="Arial" pitchFamily="34" charset="0"/>
              </a:rPr>
              <a:t>up to 24</a:t>
            </a:r>
            <a:r>
              <a:rPr lang="en-US" dirty="0">
                <a:latin typeface="Arial" pitchFamily="34" charset="0"/>
                <a:cs typeface="Arial" pitchFamily="34" charset="0"/>
              </a:rPr>
              <a:t>% for the top block or “MOST QUALIFIED</a:t>
            </a:r>
            <a:r>
              <a:rPr lang="en-US" dirty="0" smtClean="0">
                <a:latin typeface="Arial" pitchFamily="34" charset="0"/>
                <a:cs typeface="Arial" pitchFamily="34" charset="0"/>
              </a:rPr>
              <a:t>”</a:t>
            </a:r>
            <a:r>
              <a:rPr lang="en-US" dirty="0" smtClean="0"/>
              <a:t>.)</a:t>
            </a:r>
          </a:p>
          <a:p>
            <a:pPr marL="228600" lvl="2" indent="-228600">
              <a:buFont typeface="Wingdings" pitchFamily="2" charset="2"/>
              <a:buChar char="§"/>
            </a:pPr>
            <a:endParaRPr lang="en-US" b="1" dirty="0" smtClean="0"/>
          </a:p>
          <a:p>
            <a:pPr marL="228600" lvl="2" indent="-228600">
              <a:buFont typeface="Wingdings" pitchFamily="2" charset="2"/>
              <a:buChar char="§"/>
            </a:pPr>
            <a:r>
              <a:rPr lang="en-US" b="1" dirty="0" smtClean="0"/>
              <a:t>“HIGHLY QUALIFIED”</a:t>
            </a:r>
            <a:r>
              <a:rPr lang="en-US" dirty="0" smtClean="0"/>
              <a:t> – identify NCOs with strong potential for promotion with peers</a:t>
            </a:r>
          </a:p>
          <a:p>
            <a:pPr marL="228600" lvl="2" indent="-228600">
              <a:buFont typeface="Wingdings" pitchFamily="2" charset="2"/>
              <a:buChar char="§"/>
            </a:pPr>
            <a:endParaRPr lang="en-US" b="1" dirty="0" smtClean="0"/>
          </a:p>
          <a:p>
            <a:pPr marL="228600" lvl="2" indent="-228600">
              <a:buFont typeface="Wingdings" pitchFamily="2" charset="2"/>
              <a:buChar char="§"/>
            </a:pPr>
            <a:r>
              <a:rPr lang="en-US" b="1" dirty="0" smtClean="0"/>
              <a:t>“QUALIFIED”</a:t>
            </a:r>
            <a:r>
              <a:rPr lang="en-US" dirty="0" smtClean="0"/>
              <a:t> – identify NCOs who demonstrate potential to be successful at the next level; promote if able</a:t>
            </a:r>
          </a:p>
          <a:p>
            <a:pPr marL="228600" lvl="2" indent="-228600">
              <a:buFont typeface="Wingdings" pitchFamily="2" charset="2"/>
              <a:buChar char="§"/>
            </a:pPr>
            <a:endParaRPr lang="en-US" b="1" dirty="0" smtClean="0"/>
          </a:p>
          <a:p>
            <a:pPr marL="228600" lvl="2" indent="-228600">
              <a:buFont typeface="Wingdings" pitchFamily="2" charset="2"/>
              <a:buChar char="§"/>
            </a:pPr>
            <a:r>
              <a:rPr lang="en-US" b="1" dirty="0" smtClean="0"/>
              <a:t>“NOT QUALIFIED”</a:t>
            </a:r>
            <a:r>
              <a:rPr lang="en-US" dirty="0" smtClean="0"/>
              <a:t> – identify NCOs who do not demonstrate potential for promotion; recommend separation</a:t>
            </a:r>
            <a:endParaRPr lang="en-US" b="1" dirty="0" smtClean="0"/>
          </a:p>
        </p:txBody>
      </p:sp>
    </p:spTree>
    <p:extLst>
      <p:ext uri="{BB962C8B-B14F-4D97-AF65-F5344CB8AC3E}">
        <p14:creationId xmlns:p14="http://schemas.microsoft.com/office/powerpoint/2010/main" val="3456177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14177"/>
            <a:ext cx="7315200" cy="1934443"/>
          </a:xfrm>
          <a:prstGeom prst="rect">
            <a:avLst/>
          </a:prstGeom>
        </p:spPr>
      </p:pic>
      <p:sp>
        <p:nvSpPr>
          <p:cNvPr id="19458" name="Title 2"/>
          <p:cNvSpPr>
            <a:spLocks noGrp="1"/>
          </p:cNvSpPr>
          <p:nvPr>
            <p:ph type="title"/>
          </p:nvPr>
        </p:nvSpPr>
        <p:spPr bwMode="auto">
          <a:xfrm>
            <a:off x="0" y="0"/>
            <a:ext cx="9144000" cy="457200"/>
          </a:xfrm>
          <a:noFill/>
          <a:ln>
            <a:miter lim="800000"/>
            <a:headEnd/>
            <a:tailEnd/>
          </a:ln>
        </p:spPr>
        <p:txBody>
          <a:bodyPr vert="horz" wrap="square" lIns="91440" tIns="45720" rIns="91440" bIns="45720" numCol="1" anchor="t" anchorCtr="0" compatLnSpc="1">
            <a:prstTxWarp prst="textNoShape">
              <a:avLst/>
            </a:prstTxWarp>
          </a:bodyPr>
          <a:lstStyle/>
          <a:p>
            <a:pPr>
              <a:tabLst>
                <a:tab pos="3825875" algn="l"/>
              </a:tabLst>
            </a:pPr>
            <a:r>
              <a:rPr lang="en-US" sz="2800" b="1" i="1" dirty="0" smtClean="0">
                <a:solidFill>
                  <a:schemeClr val="tx1"/>
                </a:solidFill>
                <a:latin typeface="+mj-lt"/>
                <a:cs typeface="Calibri" pitchFamily="34" charset="0"/>
              </a:rPr>
              <a:t>Part V – Senior Rater Assessment (SGT)</a:t>
            </a:r>
            <a:endParaRPr lang="en-US" sz="2800" b="1" i="1" dirty="0" smtClean="0">
              <a:solidFill>
                <a:schemeClr val="tx1"/>
              </a:solidFill>
              <a:latin typeface="+mj-lt"/>
              <a:cs typeface="Arial" pitchFamily="34" charset="0"/>
            </a:endParaRPr>
          </a:p>
        </p:txBody>
      </p:sp>
      <p:sp>
        <p:nvSpPr>
          <p:cNvPr id="1945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p>
        </p:txBody>
      </p:sp>
      <p:sp>
        <p:nvSpPr>
          <p:cNvPr id="19460" name="TextBox 3"/>
          <p:cNvSpPr txBox="1">
            <a:spLocks noChangeArrowheads="1"/>
          </p:cNvSpPr>
          <p:nvPr/>
        </p:nvSpPr>
        <p:spPr bwMode="auto">
          <a:xfrm>
            <a:off x="914400" y="3657600"/>
            <a:ext cx="7315200" cy="1938992"/>
          </a:xfrm>
          <a:prstGeom prst="rect">
            <a:avLst/>
          </a:prstGeom>
          <a:noFill/>
          <a:ln w="9525">
            <a:noFill/>
            <a:miter lim="800000"/>
            <a:headEnd/>
            <a:tailEnd/>
          </a:ln>
        </p:spPr>
        <p:txBody>
          <a:bodyPr wrap="square">
            <a:spAutoFit/>
          </a:bodyPr>
          <a:lstStyle/>
          <a:p>
            <a:pPr marL="228600" indent="-228600">
              <a:buFont typeface="Wingdings" pitchFamily="2" charset="2"/>
              <a:buChar char="§"/>
            </a:pPr>
            <a:r>
              <a:rPr lang="en-US" sz="2000" dirty="0"/>
              <a:t>Senior r</a:t>
            </a:r>
            <a:r>
              <a:rPr lang="en-US" sz="2000" dirty="0" smtClean="0"/>
              <a:t>ater assessment </a:t>
            </a:r>
            <a:r>
              <a:rPr lang="en-US" sz="2000" dirty="0"/>
              <a:t>of </a:t>
            </a:r>
            <a:r>
              <a:rPr lang="en-US" sz="2000" dirty="0" smtClean="0"/>
              <a:t>rated </a:t>
            </a:r>
            <a:r>
              <a:rPr lang="en-US" sz="2000" dirty="0"/>
              <a:t>NCO’s overall potential compared to NCOs in same </a:t>
            </a:r>
            <a:r>
              <a:rPr lang="en-US" sz="2000" dirty="0" smtClean="0"/>
              <a:t>grade</a:t>
            </a:r>
          </a:p>
          <a:p>
            <a:pPr marL="228600" indent="-228600">
              <a:buFont typeface="Wingdings" pitchFamily="2" charset="2"/>
              <a:buChar char="§"/>
            </a:pPr>
            <a:endParaRPr lang="en-US" sz="2000" dirty="0"/>
          </a:p>
          <a:p>
            <a:pPr marL="228600" lvl="1" indent="-228600">
              <a:buFont typeface="Wingdings" pitchFamily="2" charset="2"/>
              <a:buChar char="§"/>
            </a:pPr>
            <a:r>
              <a:rPr lang="en-US" sz="2000" dirty="0"/>
              <a:t>Unconstrained box </a:t>
            </a:r>
            <a:r>
              <a:rPr lang="en-US" sz="2000" dirty="0" smtClean="0"/>
              <a:t>check</a:t>
            </a:r>
          </a:p>
          <a:p>
            <a:pPr marL="228600" lvl="1" indent="-228600">
              <a:buFont typeface="Wingdings" pitchFamily="2" charset="2"/>
              <a:buChar char="§"/>
            </a:pPr>
            <a:endParaRPr lang="en-US" sz="2000" dirty="0"/>
          </a:p>
          <a:p>
            <a:pPr marL="228600" lvl="1" indent="-228600">
              <a:buFont typeface="Wingdings" pitchFamily="2" charset="2"/>
              <a:buChar char="§"/>
            </a:pPr>
            <a:r>
              <a:rPr lang="en-US" sz="2000" dirty="0"/>
              <a:t>Narrative comment format</a:t>
            </a:r>
          </a:p>
        </p:txBody>
      </p:sp>
      <p:sp>
        <p:nvSpPr>
          <p:cNvPr id="12" name="TextBox 11"/>
          <p:cNvSpPr txBox="1"/>
          <p:nvPr/>
        </p:nvSpPr>
        <p:spPr>
          <a:xfrm>
            <a:off x="4495800" y="1828800"/>
            <a:ext cx="2468880" cy="182880"/>
          </a:xfrm>
          <a:prstGeom prst="rect">
            <a:avLst/>
          </a:prstGeom>
          <a:solidFill>
            <a:srgbClr val="FFFF00"/>
          </a:solidFill>
          <a:ln w="28575">
            <a:solidFill>
              <a:schemeClr val="tx1"/>
            </a:solidFill>
          </a:ln>
        </p:spPr>
        <p:txBody>
          <a:bodyPr wrap="square" rtlCol="0" anchor="ctr">
            <a:spAutoFit/>
          </a:bodyPr>
          <a:lstStyle/>
          <a:p>
            <a:r>
              <a:rPr lang="en-US" sz="1000" b="1" dirty="0" smtClean="0"/>
              <a:t>Up to 5 lines of text (narrative format)</a:t>
            </a:r>
            <a:endParaRPr lang="en-US" sz="1000" b="1" dirty="0"/>
          </a:p>
        </p:txBody>
      </p:sp>
      <p:sp>
        <p:nvSpPr>
          <p:cNvPr id="13" name="TextBox 12"/>
          <p:cNvSpPr txBox="1"/>
          <p:nvPr/>
        </p:nvSpPr>
        <p:spPr>
          <a:xfrm>
            <a:off x="2286000" y="3048000"/>
            <a:ext cx="1097280" cy="182880"/>
          </a:xfrm>
          <a:prstGeom prst="rect">
            <a:avLst/>
          </a:prstGeom>
          <a:solidFill>
            <a:srgbClr val="FFFF00"/>
          </a:solidFill>
          <a:ln w="28575">
            <a:solidFill>
              <a:schemeClr val="tx1"/>
            </a:solidFill>
          </a:ln>
        </p:spPr>
        <p:txBody>
          <a:bodyPr wrap="square" rtlCol="0" anchor="ctr">
            <a:spAutoFit/>
          </a:bodyPr>
          <a:lstStyle/>
          <a:p>
            <a:r>
              <a:rPr lang="en-US" sz="1000" b="1" dirty="0" smtClean="0"/>
              <a:t>Duty title only</a:t>
            </a:r>
            <a:endParaRPr lang="en-US" sz="1000" b="1" dirty="0"/>
          </a:p>
        </p:txBody>
      </p:sp>
      <p:sp>
        <p:nvSpPr>
          <p:cNvPr id="14" name="TextBox 13"/>
          <p:cNvSpPr txBox="1"/>
          <p:nvPr/>
        </p:nvSpPr>
        <p:spPr>
          <a:xfrm>
            <a:off x="6705600" y="3048000"/>
            <a:ext cx="1097280" cy="182880"/>
          </a:xfrm>
          <a:prstGeom prst="rect">
            <a:avLst/>
          </a:prstGeom>
          <a:solidFill>
            <a:srgbClr val="FFFF00"/>
          </a:solidFill>
          <a:ln w="28575">
            <a:solidFill>
              <a:schemeClr val="tx1"/>
            </a:solidFill>
          </a:ln>
        </p:spPr>
        <p:txBody>
          <a:bodyPr wrap="square" rtlCol="0" anchor="ctr">
            <a:spAutoFit/>
          </a:bodyPr>
          <a:lstStyle/>
          <a:p>
            <a:r>
              <a:rPr lang="en-US" sz="1000" b="1" dirty="0" smtClean="0"/>
              <a:t>Duty title only</a:t>
            </a:r>
            <a:endParaRPr lang="en-US" sz="1000" b="1" dirty="0"/>
          </a:p>
        </p:txBody>
      </p:sp>
      <p:sp>
        <p:nvSpPr>
          <p:cNvPr id="15" name="TextBox 14"/>
          <p:cNvSpPr txBox="1"/>
          <p:nvPr/>
        </p:nvSpPr>
        <p:spPr>
          <a:xfrm>
            <a:off x="4038600" y="3048000"/>
            <a:ext cx="1097280" cy="182880"/>
          </a:xfrm>
          <a:prstGeom prst="rect">
            <a:avLst/>
          </a:prstGeom>
          <a:solidFill>
            <a:srgbClr val="FFFF00"/>
          </a:solidFill>
          <a:ln w="28575">
            <a:solidFill>
              <a:schemeClr val="tx1"/>
            </a:solidFill>
          </a:ln>
        </p:spPr>
        <p:txBody>
          <a:bodyPr wrap="square" rtlCol="0" anchor="ctr">
            <a:spAutoFit/>
          </a:bodyPr>
          <a:lstStyle/>
          <a:p>
            <a:r>
              <a:rPr lang="en-US" sz="1000" b="1" dirty="0" smtClean="0"/>
              <a:t>Duty title only</a:t>
            </a:r>
            <a:endParaRPr lang="en-US" sz="1000" b="1" dirty="0"/>
          </a:p>
        </p:txBody>
      </p:sp>
      <p:sp>
        <p:nvSpPr>
          <p:cNvPr id="16" name="Rectangle 15"/>
          <p:cNvSpPr/>
          <p:nvPr/>
        </p:nvSpPr>
        <p:spPr>
          <a:xfrm>
            <a:off x="914400" y="2057400"/>
            <a:ext cx="228600" cy="838200"/>
          </a:xfrm>
          <a:prstGeom prst="rect">
            <a:avLst/>
          </a:prstGeom>
        </p:spPr>
        <p:txBody>
          <a:bodyPr wrap="square" rtlCol="0" anchor="ctr">
            <a:spAutoFit/>
          </a:bodyPr>
          <a:lstStyle/>
          <a:p>
            <a:pPr marL="228600" indent="-228600" algn="ctr" eaLnBrk="0" fontAlgn="base" hangingPunct="0">
              <a:lnSpc>
                <a:spcPct val="150000"/>
              </a:lnSpc>
              <a:buClr>
                <a:srgbClr val="000000"/>
              </a:buClr>
              <a:buSzPct val="100000"/>
              <a:buFont typeface="Wingdings" pitchFamily="2" charset="2"/>
              <a:buChar char="§"/>
            </a:pPr>
            <a:endParaRPr lang="en-US" sz="2200" dirty="0" smtClean="0">
              <a:cs typeface="Calibri" pitchFamily="34" charset="0"/>
            </a:endParaRPr>
          </a:p>
        </p:txBody>
      </p:sp>
      <p:sp>
        <p:nvSpPr>
          <p:cNvPr id="17" name="Rectangle 16"/>
          <p:cNvSpPr/>
          <p:nvPr/>
        </p:nvSpPr>
        <p:spPr>
          <a:xfrm>
            <a:off x="914400" y="2057400"/>
            <a:ext cx="2011680" cy="822960"/>
          </a:xfrm>
          <a:prstGeom prst="rect">
            <a:avLst/>
          </a:prstGeom>
          <a:ln w="38100">
            <a:solidFill>
              <a:srgbClr val="0000FF"/>
            </a:solidFill>
          </a:ln>
        </p:spPr>
        <p:txBody>
          <a:bodyPr wrap="square" rtlCol="0" anchor="ctr">
            <a:spAutoFit/>
          </a:bodyPr>
          <a:lstStyle/>
          <a:p>
            <a:pPr marL="228600" indent="-228600" algn="ctr" eaLnBrk="0" fontAlgn="base" hangingPunct="0">
              <a:lnSpc>
                <a:spcPct val="150000"/>
              </a:lnSpc>
              <a:buClr>
                <a:srgbClr val="000000"/>
              </a:buClr>
              <a:buSzPct val="100000"/>
              <a:buFont typeface="Wingdings" pitchFamily="2" charset="2"/>
              <a:buChar char="§"/>
            </a:pPr>
            <a:endParaRPr lang="en-US" sz="2200" dirty="0" smtClean="0">
              <a:cs typeface="Calibri" pitchFamily="34" charset="0"/>
            </a:endParaRPr>
          </a:p>
        </p:txBody>
      </p:sp>
      <p:sp>
        <p:nvSpPr>
          <p:cNvPr id="18" name="Rectangle 17"/>
          <p:cNvSpPr/>
          <p:nvPr/>
        </p:nvSpPr>
        <p:spPr>
          <a:xfrm>
            <a:off x="2331720" y="1828800"/>
            <a:ext cx="594360" cy="182880"/>
          </a:xfrm>
          <a:prstGeom prst="rect">
            <a:avLst/>
          </a:prstGeom>
          <a:ln w="38100">
            <a:solidFill>
              <a:srgbClr val="0000FF"/>
            </a:solidFill>
          </a:ln>
        </p:spPr>
        <p:txBody>
          <a:bodyPr wrap="square" rtlCol="0" anchor="ctr">
            <a:spAutoFit/>
          </a:bodyPr>
          <a:lstStyle/>
          <a:p>
            <a:pPr marL="228600" indent="-228600" algn="ctr" eaLnBrk="0" fontAlgn="base" hangingPunct="0">
              <a:lnSpc>
                <a:spcPct val="150000"/>
              </a:lnSpc>
              <a:buClr>
                <a:srgbClr val="000000"/>
              </a:buClr>
              <a:buSzPct val="100000"/>
              <a:buFont typeface="Wingdings" pitchFamily="2" charset="2"/>
              <a:buChar char="§"/>
            </a:pPr>
            <a:endParaRPr lang="en-US" sz="2200" dirty="0" smtClean="0">
              <a:cs typeface="Calibri" pitchFamily="34" charset="0"/>
            </a:endParaRPr>
          </a:p>
        </p:txBody>
      </p:sp>
      <p:cxnSp>
        <p:nvCxnSpPr>
          <p:cNvPr id="19" name="Straight Connector 18"/>
          <p:cNvCxnSpPr/>
          <p:nvPr/>
        </p:nvCxnSpPr>
        <p:spPr bwMode="auto">
          <a:xfrm flipV="1">
            <a:off x="1408176" y="1947672"/>
            <a:ext cx="411480" cy="0"/>
          </a:xfrm>
          <a:prstGeom prst="line">
            <a:avLst/>
          </a:prstGeom>
          <a:solidFill>
            <a:schemeClr val="accent1"/>
          </a:solidFill>
          <a:ln w="28575" cap="flat" cmpd="sng" algn="ctr">
            <a:solidFill>
              <a:srgbClr val="0000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914400" y="731520"/>
            <a:ext cx="7315200" cy="2560320"/>
          </a:xfrm>
          <a:prstGeom prst="rect">
            <a:avLst/>
          </a:prstGeom>
        </p:spPr>
      </p:pic>
      <p:sp>
        <p:nvSpPr>
          <p:cNvPr id="21506" name="Title 2"/>
          <p:cNvSpPr>
            <a:spLocks noGrp="1"/>
          </p:cNvSpPr>
          <p:nvPr>
            <p:ph type="title"/>
          </p:nvPr>
        </p:nvSpPr>
        <p:spPr bwMode="auto">
          <a:xfrm>
            <a:off x="152400" y="0"/>
            <a:ext cx="9144000" cy="827088"/>
          </a:xfrm>
          <a:noFill/>
          <a:ln>
            <a:miter lim="800000"/>
            <a:headEnd/>
            <a:tailEnd/>
          </a:ln>
        </p:spPr>
        <p:txBody>
          <a:bodyPr vert="horz" wrap="square" lIns="91440" tIns="45720" rIns="91440" bIns="45720" numCol="1" anchor="t" anchorCtr="0" compatLnSpc="1">
            <a:prstTxWarp prst="textNoShape">
              <a:avLst/>
            </a:prstTxWarp>
          </a:bodyPr>
          <a:lstStyle/>
          <a:p>
            <a:pPr>
              <a:tabLst>
                <a:tab pos="3825875" algn="l"/>
              </a:tabLst>
            </a:pPr>
            <a:r>
              <a:rPr lang="en-US" sz="2400" b="1" i="1" dirty="0" smtClean="0">
                <a:solidFill>
                  <a:schemeClr val="tx1"/>
                </a:solidFill>
                <a:latin typeface="Arial" pitchFamily="34" charset="0"/>
                <a:cs typeface="Arial" pitchFamily="34" charset="0"/>
              </a:rPr>
              <a:t>Part V – Senior Rater Assessment (SSG-CSM/SGM)</a:t>
            </a:r>
          </a:p>
        </p:txBody>
      </p:sp>
      <p:sp>
        <p:nvSpPr>
          <p:cNvPr id="21507" name="Rectangle 2"/>
          <p:cNvSpPr>
            <a:spLocks noChangeArrowheads="1"/>
          </p:cNvSpPr>
          <p:nvPr/>
        </p:nvSpPr>
        <p:spPr bwMode="auto">
          <a:xfrm>
            <a:off x="0" y="43934"/>
            <a:ext cx="248786" cy="369332"/>
          </a:xfrm>
          <a:prstGeom prst="rect">
            <a:avLst/>
          </a:prstGeom>
          <a:noFill/>
          <a:ln w="9525">
            <a:noFill/>
            <a:miter lim="800000"/>
            <a:headEnd/>
            <a:tailEnd/>
          </a:ln>
        </p:spPr>
        <p:txBody>
          <a:bodyPr wrap="none" anchor="ctr">
            <a:spAutoFit/>
          </a:bodyPr>
          <a:lstStyle/>
          <a:p>
            <a:r>
              <a:rPr lang="en-US" dirty="0" smtClean="0"/>
              <a:t> </a:t>
            </a:r>
            <a:endParaRPr lang="en-US" dirty="0"/>
          </a:p>
        </p:txBody>
      </p:sp>
      <p:sp>
        <p:nvSpPr>
          <p:cNvPr id="21510" name="TextBox 13"/>
          <p:cNvSpPr txBox="1">
            <a:spLocks noChangeArrowheads="1"/>
          </p:cNvSpPr>
          <p:nvPr/>
        </p:nvSpPr>
        <p:spPr bwMode="auto">
          <a:xfrm>
            <a:off x="914400" y="3383101"/>
            <a:ext cx="7315200" cy="3170099"/>
          </a:xfrm>
          <a:prstGeom prst="rect">
            <a:avLst/>
          </a:prstGeom>
          <a:noFill/>
          <a:ln w="9525">
            <a:noFill/>
            <a:miter lim="800000"/>
            <a:headEnd/>
            <a:tailEnd/>
          </a:ln>
        </p:spPr>
        <p:txBody>
          <a:bodyPr wrap="square">
            <a:spAutoFit/>
          </a:bodyPr>
          <a:lstStyle/>
          <a:p>
            <a:pPr marL="228600" indent="-227013">
              <a:buFont typeface="Wingdings" pitchFamily="2" charset="2"/>
              <a:buChar char="§"/>
            </a:pPr>
            <a:r>
              <a:rPr lang="en-US" sz="2000" dirty="0"/>
              <a:t>Senior </a:t>
            </a:r>
            <a:r>
              <a:rPr lang="en-US" sz="2000" dirty="0" smtClean="0"/>
              <a:t>rater </a:t>
            </a:r>
            <a:r>
              <a:rPr lang="en-US" sz="2000" dirty="0"/>
              <a:t>assessment of </a:t>
            </a:r>
            <a:r>
              <a:rPr lang="en-US" sz="2000" dirty="0" smtClean="0"/>
              <a:t>rated </a:t>
            </a:r>
            <a:r>
              <a:rPr lang="en-US" sz="2000" dirty="0"/>
              <a:t>NCO’s overall potential compared to NCOs in same </a:t>
            </a:r>
            <a:r>
              <a:rPr lang="en-US" sz="2000" dirty="0" smtClean="0"/>
              <a:t>grade</a:t>
            </a:r>
          </a:p>
          <a:p>
            <a:pPr marL="228600" indent="-227013">
              <a:buFont typeface="Wingdings" pitchFamily="2" charset="2"/>
              <a:buChar char="§"/>
            </a:pPr>
            <a:endParaRPr lang="en-US" sz="2000" dirty="0"/>
          </a:p>
          <a:p>
            <a:pPr marL="228600" indent="-227013">
              <a:buFont typeface="Wingdings" pitchFamily="2" charset="2"/>
              <a:buChar char="§"/>
            </a:pPr>
            <a:r>
              <a:rPr lang="en-US" sz="2000" dirty="0" smtClean="0"/>
              <a:t>Constrained senior rater profile; </a:t>
            </a:r>
            <a:r>
              <a:rPr lang="en-US" sz="2000" dirty="0"/>
              <a:t>limited to </a:t>
            </a:r>
            <a:r>
              <a:rPr lang="en-US" sz="2000" dirty="0" smtClean="0"/>
              <a:t>24% of total reports</a:t>
            </a:r>
          </a:p>
          <a:p>
            <a:pPr marL="228600" indent="-227013">
              <a:buFont typeface="Wingdings" pitchFamily="2" charset="2"/>
              <a:buChar char="§"/>
            </a:pPr>
            <a:endParaRPr lang="en-US" sz="2000" dirty="0"/>
          </a:p>
          <a:p>
            <a:pPr marL="228600" indent="-227013">
              <a:buFont typeface="Wingdings" pitchFamily="2" charset="2"/>
              <a:buChar char="§"/>
            </a:pPr>
            <a:r>
              <a:rPr lang="en-US" sz="2000" dirty="0"/>
              <a:t>Only one of the first four NCOERs may be rated as </a:t>
            </a:r>
            <a:r>
              <a:rPr lang="en-US" sz="2000" dirty="0" smtClean="0"/>
              <a:t>“</a:t>
            </a:r>
            <a:r>
              <a:rPr lang="en-US" sz="2000" cap="all" dirty="0" smtClean="0"/>
              <a:t>Most Qualified” </a:t>
            </a:r>
            <a:r>
              <a:rPr lang="en-US" sz="2000" dirty="0" smtClean="0"/>
              <a:t>(“</a:t>
            </a:r>
            <a:r>
              <a:rPr lang="en-US" sz="2000" dirty="0"/>
              <a:t>Silver bullet</a:t>
            </a:r>
            <a:r>
              <a:rPr lang="en-US" sz="2000" dirty="0" smtClean="0"/>
              <a:t>”)</a:t>
            </a:r>
          </a:p>
          <a:p>
            <a:pPr marL="228600" indent="-227013">
              <a:buFont typeface="Wingdings" pitchFamily="2" charset="2"/>
              <a:buChar char="§"/>
            </a:pPr>
            <a:endParaRPr lang="en-US" sz="2000" dirty="0"/>
          </a:p>
          <a:p>
            <a:pPr marL="228600" indent="-227013">
              <a:buFont typeface="Wingdings" pitchFamily="2" charset="2"/>
              <a:buChar char="§"/>
            </a:pPr>
            <a:r>
              <a:rPr lang="en-US" sz="2000" dirty="0"/>
              <a:t>Narrative comment </a:t>
            </a:r>
            <a:r>
              <a:rPr lang="en-US" sz="2000" dirty="0" smtClean="0"/>
              <a:t>format</a:t>
            </a:r>
          </a:p>
        </p:txBody>
      </p:sp>
      <p:sp>
        <p:nvSpPr>
          <p:cNvPr id="12" name="TextBox 11"/>
          <p:cNvSpPr txBox="1"/>
          <p:nvPr/>
        </p:nvSpPr>
        <p:spPr>
          <a:xfrm>
            <a:off x="4495800" y="1828800"/>
            <a:ext cx="2468880" cy="182880"/>
          </a:xfrm>
          <a:prstGeom prst="rect">
            <a:avLst/>
          </a:prstGeom>
          <a:solidFill>
            <a:srgbClr val="FFFF00"/>
          </a:solidFill>
          <a:ln w="28575">
            <a:solidFill>
              <a:schemeClr val="tx1"/>
            </a:solidFill>
          </a:ln>
        </p:spPr>
        <p:txBody>
          <a:bodyPr wrap="square" rtlCol="0" anchor="ctr">
            <a:spAutoFit/>
          </a:bodyPr>
          <a:lstStyle/>
          <a:p>
            <a:r>
              <a:rPr lang="en-US" sz="1000" b="1" dirty="0" smtClean="0"/>
              <a:t>Up to 5 lines of text (narrative format)</a:t>
            </a:r>
            <a:endParaRPr lang="en-US" sz="1000" b="1" dirty="0"/>
          </a:p>
        </p:txBody>
      </p:sp>
      <p:sp>
        <p:nvSpPr>
          <p:cNvPr id="13" name="TextBox 12"/>
          <p:cNvSpPr txBox="1"/>
          <p:nvPr/>
        </p:nvSpPr>
        <p:spPr>
          <a:xfrm>
            <a:off x="2286000" y="3072384"/>
            <a:ext cx="1097280" cy="182880"/>
          </a:xfrm>
          <a:prstGeom prst="rect">
            <a:avLst/>
          </a:prstGeom>
          <a:solidFill>
            <a:srgbClr val="FFFF00"/>
          </a:solidFill>
          <a:ln w="28575">
            <a:solidFill>
              <a:schemeClr val="tx1"/>
            </a:solidFill>
          </a:ln>
        </p:spPr>
        <p:txBody>
          <a:bodyPr wrap="square" rtlCol="0" anchor="ctr">
            <a:spAutoFit/>
          </a:bodyPr>
          <a:lstStyle/>
          <a:p>
            <a:r>
              <a:rPr lang="en-US" sz="1000" b="1" dirty="0" smtClean="0"/>
              <a:t>Duty title only</a:t>
            </a:r>
            <a:endParaRPr lang="en-US" sz="1000" b="1" dirty="0"/>
          </a:p>
        </p:txBody>
      </p:sp>
      <p:sp>
        <p:nvSpPr>
          <p:cNvPr id="14" name="TextBox 13"/>
          <p:cNvSpPr txBox="1"/>
          <p:nvPr/>
        </p:nvSpPr>
        <p:spPr>
          <a:xfrm>
            <a:off x="6705600" y="3072384"/>
            <a:ext cx="1097280" cy="182880"/>
          </a:xfrm>
          <a:prstGeom prst="rect">
            <a:avLst/>
          </a:prstGeom>
          <a:solidFill>
            <a:srgbClr val="FFFF00"/>
          </a:solidFill>
          <a:ln w="28575">
            <a:solidFill>
              <a:schemeClr val="tx1"/>
            </a:solidFill>
          </a:ln>
        </p:spPr>
        <p:txBody>
          <a:bodyPr wrap="square" rtlCol="0" anchor="ctr">
            <a:spAutoFit/>
          </a:bodyPr>
          <a:lstStyle/>
          <a:p>
            <a:r>
              <a:rPr lang="en-US" sz="1000" b="1" dirty="0" smtClean="0"/>
              <a:t>Duty title only</a:t>
            </a:r>
            <a:endParaRPr lang="en-US" sz="1000" b="1" dirty="0"/>
          </a:p>
        </p:txBody>
      </p:sp>
      <p:sp>
        <p:nvSpPr>
          <p:cNvPr id="15" name="TextBox 14"/>
          <p:cNvSpPr txBox="1"/>
          <p:nvPr/>
        </p:nvSpPr>
        <p:spPr>
          <a:xfrm>
            <a:off x="4038600" y="3072384"/>
            <a:ext cx="1097280" cy="182880"/>
          </a:xfrm>
          <a:prstGeom prst="rect">
            <a:avLst/>
          </a:prstGeom>
          <a:solidFill>
            <a:srgbClr val="FFFF00"/>
          </a:solidFill>
          <a:ln w="28575">
            <a:solidFill>
              <a:schemeClr val="tx1"/>
            </a:solidFill>
          </a:ln>
        </p:spPr>
        <p:txBody>
          <a:bodyPr wrap="square" rtlCol="0" anchor="ctr">
            <a:spAutoFit/>
          </a:bodyPr>
          <a:lstStyle/>
          <a:p>
            <a:r>
              <a:rPr lang="en-US" sz="1000" b="1" dirty="0" smtClean="0"/>
              <a:t>Duty title only</a:t>
            </a:r>
            <a:endParaRPr lang="en-US" sz="1000" b="1" dirty="0"/>
          </a:p>
        </p:txBody>
      </p:sp>
      <p:sp>
        <p:nvSpPr>
          <p:cNvPr id="19" name="Rectangle 18"/>
          <p:cNvSpPr/>
          <p:nvPr/>
        </p:nvSpPr>
        <p:spPr>
          <a:xfrm>
            <a:off x="914400" y="1722120"/>
            <a:ext cx="2029968" cy="1097280"/>
          </a:xfrm>
          <a:prstGeom prst="rect">
            <a:avLst/>
          </a:prstGeom>
          <a:ln w="38100">
            <a:solidFill>
              <a:srgbClr val="0000FF"/>
            </a:solidFill>
          </a:ln>
        </p:spPr>
        <p:txBody>
          <a:bodyPr wrap="square" rtlCol="0" anchor="ctr">
            <a:spAutoFit/>
          </a:bodyPr>
          <a:lstStyle/>
          <a:p>
            <a:pPr marL="228600" indent="-228600" algn="ctr" eaLnBrk="0" fontAlgn="base" hangingPunct="0">
              <a:lnSpc>
                <a:spcPct val="150000"/>
              </a:lnSpc>
              <a:buClr>
                <a:srgbClr val="000000"/>
              </a:buClr>
              <a:buSzPct val="100000"/>
              <a:buFont typeface="Wingdings" pitchFamily="2" charset="2"/>
              <a:buChar char="§"/>
            </a:pPr>
            <a:endParaRPr lang="en-US" sz="2200" dirty="0" smtClean="0">
              <a:cs typeface="Calibri" pitchFamily="34" charset="0"/>
            </a:endParaRPr>
          </a:p>
        </p:txBody>
      </p:sp>
      <p:sp>
        <p:nvSpPr>
          <p:cNvPr id="20" name="Rectangle 19"/>
          <p:cNvSpPr/>
          <p:nvPr/>
        </p:nvSpPr>
        <p:spPr>
          <a:xfrm>
            <a:off x="2377440" y="1447800"/>
            <a:ext cx="548640" cy="182880"/>
          </a:xfrm>
          <a:prstGeom prst="rect">
            <a:avLst/>
          </a:prstGeom>
          <a:ln w="38100">
            <a:solidFill>
              <a:srgbClr val="0000FF"/>
            </a:solidFill>
          </a:ln>
        </p:spPr>
        <p:txBody>
          <a:bodyPr wrap="square" rtlCol="0" anchor="ctr">
            <a:spAutoFit/>
          </a:bodyPr>
          <a:lstStyle/>
          <a:p>
            <a:pPr marL="228600" indent="-228600" algn="ctr" eaLnBrk="0" fontAlgn="base" hangingPunct="0">
              <a:lnSpc>
                <a:spcPct val="150000"/>
              </a:lnSpc>
              <a:buClr>
                <a:srgbClr val="000000"/>
              </a:buClr>
              <a:buSzPct val="100000"/>
              <a:buFont typeface="Wingdings" pitchFamily="2" charset="2"/>
              <a:buChar char="§"/>
            </a:pPr>
            <a:endParaRPr lang="en-US" sz="2200" dirty="0" smtClean="0">
              <a:cs typeface="Calibri" pitchFamily="34" charset="0"/>
            </a:endParaRPr>
          </a:p>
        </p:txBody>
      </p:sp>
      <p:cxnSp>
        <p:nvCxnSpPr>
          <p:cNvPr id="21" name="Straight Connector 20"/>
          <p:cNvCxnSpPr/>
          <p:nvPr/>
        </p:nvCxnSpPr>
        <p:spPr bwMode="auto">
          <a:xfrm flipV="1">
            <a:off x="1417320" y="1554480"/>
            <a:ext cx="411480" cy="0"/>
          </a:xfrm>
          <a:prstGeom prst="line">
            <a:avLst/>
          </a:prstGeom>
          <a:solidFill>
            <a:schemeClr val="accent1"/>
          </a:solidFill>
          <a:ln w="28575" cap="flat" cmpd="sng" algn="ctr">
            <a:solidFill>
              <a:srgbClr val="0000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sp>
        <p:nvSpPr>
          <p:cNvPr id="16" name="Title 15"/>
          <p:cNvSpPr>
            <a:spLocks noGrp="1"/>
          </p:cNvSpPr>
          <p:nvPr>
            <p:ph type="title"/>
          </p:nvPr>
        </p:nvSpPr>
        <p:spPr>
          <a:xfrm>
            <a:off x="0" y="0"/>
            <a:ext cx="9144000" cy="563562"/>
          </a:xfrm>
        </p:spPr>
        <p:txBody>
          <a:bodyPr>
            <a:normAutofit/>
          </a:bodyPr>
          <a:lstStyle/>
          <a:p>
            <a:r>
              <a:rPr lang="en-US" sz="2800" b="1" i="1" dirty="0" smtClean="0">
                <a:solidFill>
                  <a:schemeClr val="tx1"/>
                </a:solidFill>
                <a:latin typeface="+mj-lt"/>
              </a:rPr>
              <a:t>Summary</a:t>
            </a:r>
            <a:endParaRPr lang="en-US" sz="2800" b="1" i="1" dirty="0">
              <a:solidFill>
                <a:schemeClr val="tx1"/>
              </a:solidFill>
              <a:latin typeface="+mj-lt"/>
            </a:endParaRPr>
          </a:p>
        </p:txBody>
      </p:sp>
      <p:sp>
        <p:nvSpPr>
          <p:cNvPr id="9" name="Rectangle 8"/>
          <p:cNvSpPr/>
          <p:nvPr/>
        </p:nvSpPr>
        <p:spPr>
          <a:xfrm>
            <a:off x="914400" y="914400"/>
            <a:ext cx="7315200" cy="5724644"/>
          </a:xfrm>
          <a:prstGeom prst="rect">
            <a:avLst/>
          </a:prstGeom>
        </p:spPr>
        <p:txBody>
          <a:bodyPr wrap="square">
            <a:spAutoFit/>
          </a:bodyPr>
          <a:lstStyle/>
          <a:p>
            <a:pPr marL="228600" indent="-228600" eaLnBrk="0" fontAlgn="base" hangingPunct="0">
              <a:lnSpc>
                <a:spcPct val="150000"/>
              </a:lnSpc>
              <a:buClr>
                <a:srgbClr val="000000"/>
              </a:buClr>
              <a:buSzPct val="100000"/>
              <a:buFont typeface="Wingdings" pitchFamily="2" charset="2"/>
              <a:buChar char="§"/>
              <a:defRPr/>
            </a:pPr>
            <a:r>
              <a:rPr lang="en-US" sz="2000" dirty="0" smtClean="0">
                <a:cs typeface="Arial" pitchFamily="34" charset="0"/>
              </a:rPr>
              <a:t>What is Changing on the NCOER</a:t>
            </a:r>
          </a:p>
          <a:p>
            <a:pPr marL="228600" indent="-228600" eaLnBrk="0" fontAlgn="base" hangingPunct="0">
              <a:lnSpc>
                <a:spcPct val="150000"/>
              </a:lnSpc>
              <a:buClr>
                <a:srgbClr val="000000"/>
              </a:buClr>
              <a:buSzPct val="100000"/>
              <a:buFont typeface="Wingdings" pitchFamily="2" charset="2"/>
              <a:buChar char="§"/>
              <a:defRPr/>
            </a:pPr>
            <a:r>
              <a:rPr lang="en-US" sz="2000" dirty="0" smtClean="0">
                <a:cs typeface="Arial" pitchFamily="34" charset="0"/>
              </a:rPr>
              <a:t>NCOER Support Form</a:t>
            </a:r>
          </a:p>
          <a:p>
            <a:pPr marL="228600" indent="-228600" eaLnBrk="0" fontAlgn="base" hangingPunct="0">
              <a:lnSpc>
                <a:spcPct val="150000"/>
              </a:lnSpc>
              <a:buClr>
                <a:srgbClr val="000000"/>
              </a:buClr>
              <a:buSzPct val="100000"/>
              <a:buFont typeface="Wingdings" pitchFamily="2" charset="2"/>
              <a:buChar char="§"/>
              <a:defRPr/>
            </a:pPr>
            <a:r>
              <a:rPr lang="en-US" sz="2000" dirty="0" smtClean="0">
                <a:cs typeface="Arial" pitchFamily="34" charset="0"/>
              </a:rPr>
              <a:t>Grade Plate NCOER</a:t>
            </a:r>
          </a:p>
          <a:p>
            <a:pPr lvl="1" indent="-228600" eaLnBrk="0" fontAlgn="base" hangingPunct="0">
              <a:lnSpc>
                <a:spcPct val="150000"/>
              </a:lnSpc>
              <a:buClr>
                <a:srgbClr val="000000"/>
              </a:buClr>
              <a:buSzPct val="100000"/>
              <a:buFont typeface="Arial" pitchFamily="34" charset="0"/>
              <a:buChar char="−"/>
              <a:defRPr/>
            </a:pPr>
            <a:r>
              <a:rPr lang="en-US" dirty="0" smtClean="0">
                <a:cs typeface="Arial" pitchFamily="34" charset="0"/>
              </a:rPr>
              <a:t>Part I – </a:t>
            </a:r>
            <a:r>
              <a:rPr lang="en-US" cap="all" dirty="0" smtClean="0">
                <a:cs typeface="Arial" pitchFamily="34" charset="0"/>
              </a:rPr>
              <a:t>Administrative Data</a:t>
            </a:r>
          </a:p>
          <a:p>
            <a:pPr lvl="1" indent="-228600" eaLnBrk="0" fontAlgn="base" hangingPunct="0">
              <a:lnSpc>
                <a:spcPct val="150000"/>
              </a:lnSpc>
              <a:buClr>
                <a:srgbClr val="000000"/>
              </a:buClr>
              <a:buSzPct val="100000"/>
              <a:buFont typeface="Arial" pitchFamily="34" charset="0"/>
              <a:buChar char="−"/>
              <a:defRPr/>
            </a:pPr>
            <a:r>
              <a:rPr lang="en-US" dirty="0" smtClean="0">
                <a:cs typeface="Arial" pitchFamily="34" charset="0"/>
              </a:rPr>
              <a:t>Part II – </a:t>
            </a:r>
            <a:r>
              <a:rPr lang="en-US" cap="all" dirty="0" smtClean="0">
                <a:cs typeface="Arial" pitchFamily="34" charset="0"/>
              </a:rPr>
              <a:t>Authentication</a:t>
            </a:r>
          </a:p>
          <a:p>
            <a:pPr lvl="1" indent="-228600" eaLnBrk="0" fontAlgn="base" hangingPunct="0">
              <a:lnSpc>
                <a:spcPct val="150000"/>
              </a:lnSpc>
              <a:buClr>
                <a:srgbClr val="000000"/>
              </a:buClr>
              <a:buSzPct val="100000"/>
              <a:buFont typeface="Arial" pitchFamily="34" charset="0"/>
              <a:buChar char="−"/>
              <a:defRPr/>
            </a:pPr>
            <a:r>
              <a:rPr lang="en-US" dirty="0" smtClean="0">
                <a:cs typeface="Arial" pitchFamily="34" charset="0"/>
              </a:rPr>
              <a:t>Part III – </a:t>
            </a:r>
            <a:r>
              <a:rPr lang="en-US" cap="all" dirty="0" smtClean="0">
                <a:cs typeface="Arial" pitchFamily="34" charset="0"/>
              </a:rPr>
              <a:t>Duty Description</a:t>
            </a:r>
          </a:p>
          <a:p>
            <a:pPr lvl="1" indent="-228600" eaLnBrk="0" fontAlgn="base" hangingPunct="0">
              <a:lnSpc>
                <a:spcPct val="150000"/>
              </a:lnSpc>
              <a:buClr>
                <a:srgbClr val="000000"/>
              </a:buClr>
              <a:buSzPct val="100000"/>
              <a:buFont typeface="Arial" pitchFamily="34" charset="0"/>
              <a:buChar char="−"/>
              <a:defRPr/>
            </a:pPr>
            <a:r>
              <a:rPr lang="en-US" dirty="0" smtClean="0">
                <a:cs typeface="Arial" pitchFamily="34" charset="0"/>
              </a:rPr>
              <a:t>Parts IVa and IVb – APFT and HT / WT</a:t>
            </a:r>
          </a:p>
          <a:p>
            <a:pPr marL="228600" indent="-228600" eaLnBrk="0" fontAlgn="base" hangingPunct="0">
              <a:lnSpc>
                <a:spcPct val="150000"/>
              </a:lnSpc>
              <a:buClr>
                <a:srgbClr val="000000"/>
              </a:buClr>
              <a:buSzPct val="100000"/>
              <a:buFont typeface="Wingdings" pitchFamily="2" charset="2"/>
              <a:buChar char="§"/>
              <a:defRPr/>
            </a:pPr>
            <a:r>
              <a:rPr lang="en-US" sz="2000" dirty="0" smtClean="0">
                <a:cs typeface="Arial" pitchFamily="34" charset="0"/>
              </a:rPr>
              <a:t>Army Leadership</a:t>
            </a:r>
          </a:p>
          <a:p>
            <a:pPr marL="228600" indent="-228600" eaLnBrk="0" fontAlgn="base" hangingPunct="0">
              <a:lnSpc>
                <a:spcPct val="150000"/>
              </a:lnSpc>
              <a:buClr>
                <a:srgbClr val="000000"/>
              </a:buClr>
              <a:buSzPct val="100000"/>
              <a:buFont typeface="Wingdings" pitchFamily="2" charset="2"/>
              <a:buChar char="§"/>
              <a:defRPr/>
            </a:pPr>
            <a:r>
              <a:rPr lang="en-US" sz="2000" dirty="0" smtClean="0"/>
              <a:t>Performance Measures</a:t>
            </a:r>
          </a:p>
          <a:p>
            <a:pPr lvl="1" indent="-228600" eaLnBrk="0" fontAlgn="base" hangingPunct="0">
              <a:lnSpc>
                <a:spcPct val="150000"/>
              </a:lnSpc>
              <a:buClr>
                <a:srgbClr val="000000"/>
              </a:buClr>
              <a:buSzPct val="100000"/>
              <a:buFont typeface="Arial" pitchFamily="34" charset="0"/>
              <a:buChar char="−"/>
              <a:defRPr/>
            </a:pPr>
            <a:r>
              <a:rPr lang="en-US" dirty="0" smtClean="0"/>
              <a:t>“FAR EXCEEDED STANDARD”</a:t>
            </a:r>
          </a:p>
          <a:p>
            <a:pPr lvl="1" indent="-228600" eaLnBrk="0" fontAlgn="base" hangingPunct="0">
              <a:lnSpc>
                <a:spcPct val="150000"/>
              </a:lnSpc>
              <a:buClr>
                <a:srgbClr val="000000"/>
              </a:buClr>
              <a:buSzPct val="100000"/>
              <a:buFont typeface="Arial" pitchFamily="34" charset="0"/>
              <a:buChar char="−"/>
              <a:defRPr/>
            </a:pPr>
            <a:r>
              <a:rPr lang="en-US" dirty="0" smtClean="0"/>
              <a:t>“EXCEEDED STANDARD”</a:t>
            </a:r>
          </a:p>
          <a:p>
            <a:pPr lvl="1" indent="-228600" eaLnBrk="0" fontAlgn="base" hangingPunct="0">
              <a:lnSpc>
                <a:spcPct val="150000"/>
              </a:lnSpc>
              <a:buClr>
                <a:srgbClr val="000000"/>
              </a:buClr>
              <a:buSzPct val="100000"/>
              <a:buFont typeface="Arial" pitchFamily="34" charset="0"/>
              <a:buChar char="−"/>
              <a:defRPr/>
            </a:pPr>
            <a:r>
              <a:rPr lang="en-US" dirty="0" smtClean="0"/>
              <a:t>“MET STANDARD”</a:t>
            </a:r>
          </a:p>
          <a:p>
            <a:pPr lvl="1" indent="-228600" eaLnBrk="0" fontAlgn="base" hangingPunct="0">
              <a:lnSpc>
                <a:spcPct val="150000"/>
              </a:lnSpc>
              <a:buClr>
                <a:srgbClr val="000000"/>
              </a:buClr>
              <a:buSzPct val="100000"/>
              <a:buFont typeface="Arial" pitchFamily="34" charset="0"/>
              <a:buChar char="−"/>
              <a:defRPr/>
            </a:pPr>
            <a:r>
              <a:rPr lang="en-US" dirty="0" smtClean="0"/>
              <a:t>“DID NOT MEET STANDARD”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sp>
        <p:nvSpPr>
          <p:cNvPr id="16" name="Title 15"/>
          <p:cNvSpPr>
            <a:spLocks noGrp="1"/>
          </p:cNvSpPr>
          <p:nvPr>
            <p:ph type="title"/>
          </p:nvPr>
        </p:nvSpPr>
        <p:spPr>
          <a:xfrm>
            <a:off x="0" y="0"/>
            <a:ext cx="9144000" cy="563562"/>
          </a:xfrm>
        </p:spPr>
        <p:txBody>
          <a:bodyPr>
            <a:normAutofit/>
          </a:bodyPr>
          <a:lstStyle/>
          <a:p>
            <a:r>
              <a:rPr lang="en-US" sz="2800" b="1" i="1" dirty="0" smtClean="0">
                <a:solidFill>
                  <a:schemeClr val="tx1"/>
                </a:solidFill>
                <a:latin typeface="+mj-lt"/>
              </a:rPr>
              <a:t>Summary (cont.)</a:t>
            </a:r>
            <a:endParaRPr lang="en-US" sz="2800" b="1" i="1" dirty="0">
              <a:solidFill>
                <a:schemeClr val="tx1"/>
              </a:solidFill>
              <a:latin typeface="+mj-lt"/>
            </a:endParaRPr>
          </a:p>
        </p:txBody>
      </p:sp>
      <p:sp>
        <p:nvSpPr>
          <p:cNvPr id="9" name="Rectangle 8"/>
          <p:cNvSpPr/>
          <p:nvPr/>
        </p:nvSpPr>
        <p:spPr>
          <a:xfrm>
            <a:off x="685800" y="914400"/>
            <a:ext cx="7772400" cy="5632311"/>
          </a:xfrm>
          <a:prstGeom prst="rect">
            <a:avLst/>
          </a:prstGeom>
        </p:spPr>
        <p:txBody>
          <a:bodyPr wrap="square">
            <a:spAutoFit/>
          </a:bodyPr>
          <a:lstStyle/>
          <a:p>
            <a:pPr marL="228600" indent="-228600" eaLnBrk="0" fontAlgn="base" hangingPunct="0">
              <a:lnSpc>
                <a:spcPct val="150000"/>
              </a:lnSpc>
              <a:buClr>
                <a:srgbClr val="000000"/>
              </a:buClr>
              <a:buSzPct val="100000"/>
              <a:buFont typeface="Wingdings" pitchFamily="2" charset="2"/>
              <a:buChar char="§"/>
              <a:defRPr/>
            </a:pPr>
            <a:r>
              <a:rPr lang="en-US" sz="2000" dirty="0" smtClean="0">
                <a:cs typeface="Calibri" pitchFamily="34" charset="0"/>
              </a:rPr>
              <a:t>Part IV – Rater Assessment</a:t>
            </a:r>
          </a:p>
          <a:p>
            <a:pPr lvl="1" indent="-228600" eaLnBrk="0" fontAlgn="base" hangingPunct="0">
              <a:lnSpc>
                <a:spcPct val="150000"/>
              </a:lnSpc>
              <a:buClr>
                <a:srgbClr val="000000"/>
              </a:buClr>
              <a:buSzPct val="100000"/>
              <a:buFont typeface="Arial" pitchFamily="34" charset="0"/>
              <a:buChar char="−"/>
              <a:defRPr/>
            </a:pPr>
            <a:r>
              <a:rPr lang="en-US" cap="all" dirty="0" smtClean="0">
                <a:cs typeface="Calibri" pitchFamily="34" charset="0"/>
              </a:rPr>
              <a:t>Character</a:t>
            </a:r>
          </a:p>
          <a:p>
            <a:pPr lvl="1" indent="-228600" eaLnBrk="0" fontAlgn="base" hangingPunct="0">
              <a:lnSpc>
                <a:spcPct val="150000"/>
              </a:lnSpc>
              <a:buClr>
                <a:srgbClr val="000000"/>
              </a:buClr>
              <a:buSzPct val="100000"/>
              <a:buFont typeface="Arial" pitchFamily="34" charset="0"/>
              <a:buChar char="−"/>
              <a:defRPr/>
            </a:pPr>
            <a:r>
              <a:rPr lang="en-US" dirty="0" smtClean="0">
                <a:cs typeface="Calibri" pitchFamily="34" charset="0"/>
              </a:rPr>
              <a:t>Direct-level Report (SGT)</a:t>
            </a:r>
          </a:p>
          <a:p>
            <a:pPr lvl="1" indent="-228600" eaLnBrk="0" fontAlgn="base" hangingPunct="0">
              <a:lnSpc>
                <a:spcPct val="150000"/>
              </a:lnSpc>
              <a:buClr>
                <a:srgbClr val="000000"/>
              </a:buClr>
              <a:buSzPct val="100000"/>
              <a:buFont typeface="Arial" pitchFamily="34" charset="0"/>
              <a:buChar char="−"/>
              <a:defRPr/>
            </a:pPr>
            <a:r>
              <a:rPr lang="en-US" dirty="0" smtClean="0">
                <a:cs typeface="Calibri" pitchFamily="34" charset="0"/>
              </a:rPr>
              <a:t>Organizational-level Report (SSG-1SG/MSG)</a:t>
            </a:r>
          </a:p>
          <a:p>
            <a:pPr lvl="1" indent="-228600" eaLnBrk="0" fontAlgn="base" hangingPunct="0">
              <a:lnSpc>
                <a:spcPct val="150000"/>
              </a:lnSpc>
              <a:buClr>
                <a:srgbClr val="000000"/>
              </a:buClr>
              <a:buSzPct val="100000"/>
              <a:buFont typeface="Arial" pitchFamily="34" charset="0"/>
              <a:buChar char="−"/>
              <a:defRPr/>
            </a:pPr>
            <a:r>
              <a:rPr lang="en-US" dirty="0" smtClean="0">
                <a:cs typeface="Calibri" pitchFamily="34" charset="0"/>
              </a:rPr>
              <a:t>Strategic-level Report (CSM/SGM)</a:t>
            </a:r>
            <a:endParaRPr lang="en-US" dirty="0" smtClean="0"/>
          </a:p>
          <a:p>
            <a:pPr marL="228600" indent="-228600">
              <a:lnSpc>
                <a:spcPct val="150000"/>
              </a:lnSpc>
              <a:buFont typeface="Wingdings" pitchFamily="2" charset="2"/>
              <a:buChar char="§"/>
            </a:pPr>
            <a:r>
              <a:rPr lang="en-US" sz="2000" dirty="0" smtClean="0"/>
              <a:t>Potential Measures</a:t>
            </a:r>
          </a:p>
          <a:p>
            <a:pPr marL="457200" indent="-228600">
              <a:lnSpc>
                <a:spcPct val="150000"/>
              </a:lnSpc>
              <a:buFont typeface="Arial" pitchFamily="34" charset="0"/>
              <a:buChar char="−"/>
            </a:pPr>
            <a:r>
              <a:rPr lang="en-US" dirty="0" smtClean="0"/>
              <a:t>“MOST QUALIFIED”</a:t>
            </a:r>
          </a:p>
          <a:p>
            <a:pPr marL="457200" indent="-228600">
              <a:lnSpc>
                <a:spcPct val="150000"/>
              </a:lnSpc>
              <a:buFont typeface="Arial" pitchFamily="34" charset="0"/>
              <a:buChar char="−"/>
            </a:pPr>
            <a:r>
              <a:rPr lang="en-US" dirty="0" smtClean="0"/>
              <a:t>“HIGHLY QUALIFIED”</a:t>
            </a:r>
          </a:p>
          <a:p>
            <a:pPr marL="457200" indent="-228600">
              <a:lnSpc>
                <a:spcPct val="150000"/>
              </a:lnSpc>
              <a:buFont typeface="Arial" pitchFamily="34" charset="0"/>
              <a:buChar char="−"/>
            </a:pPr>
            <a:r>
              <a:rPr lang="en-US" dirty="0" smtClean="0"/>
              <a:t>“QUALIFIED”</a:t>
            </a:r>
          </a:p>
          <a:p>
            <a:pPr marL="457200" indent="-228600">
              <a:lnSpc>
                <a:spcPct val="150000"/>
              </a:lnSpc>
              <a:buFont typeface="Arial" pitchFamily="34" charset="0"/>
              <a:buChar char="−"/>
            </a:pPr>
            <a:r>
              <a:rPr lang="en-US" dirty="0" smtClean="0"/>
              <a:t>“NOT QUALIFIED”</a:t>
            </a:r>
          </a:p>
          <a:p>
            <a:pPr marL="228600" indent="-228600">
              <a:lnSpc>
                <a:spcPct val="150000"/>
              </a:lnSpc>
              <a:buFont typeface="Wingdings" pitchFamily="2" charset="2"/>
              <a:buChar char="§"/>
            </a:pPr>
            <a:r>
              <a:rPr lang="en-US" sz="2000" dirty="0" smtClean="0"/>
              <a:t>Part V – Senior Rater Assessment</a:t>
            </a:r>
          </a:p>
          <a:p>
            <a:pPr lvl="1" indent="-228600" eaLnBrk="0" fontAlgn="base" hangingPunct="0">
              <a:lnSpc>
                <a:spcPct val="150000"/>
              </a:lnSpc>
              <a:buClr>
                <a:srgbClr val="000000"/>
              </a:buClr>
              <a:buSzPct val="100000"/>
              <a:buFont typeface="Arial" pitchFamily="34" charset="0"/>
              <a:buChar char="−"/>
              <a:defRPr/>
            </a:pPr>
            <a:r>
              <a:rPr lang="en-US" dirty="0" smtClean="0">
                <a:cs typeface="Calibri" pitchFamily="34" charset="0"/>
              </a:rPr>
              <a:t>Direct-level Report (SGT)</a:t>
            </a:r>
          </a:p>
          <a:p>
            <a:pPr lvl="1" indent="-228600" eaLnBrk="0" fontAlgn="base" hangingPunct="0">
              <a:lnSpc>
                <a:spcPct val="150000"/>
              </a:lnSpc>
              <a:buClr>
                <a:srgbClr val="000000"/>
              </a:buClr>
              <a:buSzPct val="100000"/>
              <a:buFont typeface="Arial" pitchFamily="34" charset="0"/>
              <a:buChar char="−"/>
              <a:defRPr/>
            </a:pPr>
            <a:r>
              <a:rPr lang="en-US" dirty="0" smtClean="0">
                <a:cs typeface="Calibri" pitchFamily="34" charset="0"/>
              </a:rPr>
              <a:t>Organizational- and Strategic-level Reports (SSG through CSM/SGM)</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farm9.staticflickr.com/8222/8318394381_57ecfa7754.jpg"/>
          <p:cNvPicPr>
            <a:picLocks noChangeAspect="1" noChangeArrowheads="1"/>
          </p:cNvPicPr>
          <p:nvPr/>
        </p:nvPicPr>
        <p:blipFill>
          <a:blip r:embed="rId3" cstate="email"/>
          <a:srcRect/>
          <a:stretch>
            <a:fillRect/>
          </a:stretch>
        </p:blipFill>
        <p:spPr bwMode="auto">
          <a:xfrm>
            <a:off x="864394" y="2438400"/>
            <a:ext cx="7441406" cy="1905000"/>
          </a:xfrm>
          <a:prstGeom prst="rect">
            <a:avLst/>
          </a:prstGeom>
          <a:noFill/>
          <a:ln w="57150" cmpd="thinThick">
            <a:solidFill>
              <a:schemeClr val="tx1"/>
            </a:solidFill>
            <a:bevel/>
          </a:ln>
        </p:spPr>
      </p:pic>
      <p:sp>
        <p:nvSpPr>
          <p:cNvPr id="8" name="Title 1"/>
          <p:cNvSpPr txBox="1">
            <a:spLocks/>
          </p:cNvSpPr>
          <p:nvPr/>
        </p:nvSpPr>
        <p:spPr bwMode="auto">
          <a:xfrm>
            <a:off x="0" y="0"/>
            <a:ext cx="9144000" cy="4572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algn="ctr" defTabSz="914485" eaLnBrk="0" fontAlgn="base" hangingPunct="0">
              <a:spcBef>
                <a:spcPct val="0"/>
              </a:spcBef>
              <a:spcAft>
                <a:spcPct val="0"/>
              </a:spcAft>
              <a:defRPr/>
            </a:pPr>
            <a:r>
              <a:rPr lang="en-US" sz="2800" b="1" i="1" kern="0" dirty="0" smtClean="0">
                <a:latin typeface="+mj-lt"/>
                <a:ea typeface="+mj-ea"/>
                <a:cs typeface="Times New Roman" pitchFamily="18" charset="0"/>
              </a:rPr>
              <a:t>Questions</a:t>
            </a:r>
            <a:endParaRPr lang="en-US" sz="2800" b="1" i="1" kern="0" dirty="0" smtClean="0">
              <a:latin typeface="Arial" pitchFamily="34" charset="0"/>
              <a:ea typeface="+mj-ea"/>
              <a:cs typeface="Arial" pitchFamily="34" charset="0"/>
            </a:endParaRPr>
          </a:p>
        </p:txBody>
      </p:sp>
      <p:pic>
        <p:nvPicPr>
          <p:cNvPr id="9" name="Picture 648"/>
          <p:cNvPicPr>
            <a:picLocks noChangeArrowheads="1"/>
          </p:cNvPicPr>
          <p:nvPr/>
        </p:nvPicPr>
        <p:blipFill>
          <a:blip r:embed="rId4" cstate="email"/>
          <a:srcRect/>
          <a:stretch>
            <a:fillRect/>
          </a:stretch>
        </p:blipFill>
        <p:spPr bwMode="auto">
          <a:xfrm>
            <a:off x="6096000" y="1524000"/>
            <a:ext cx="685800" cy="685800"/>
          </a:xfrm>
          <a:prstGeom prst="rect">
            <a:avLst/>
          </a:prstGeom>
          <a:noFill/>
          <a:ln w="12700">
            <a:noFill/>
            <a:miter lim="800000"/>
            <a:headEnd/>
            <a:tailEnd/>
          </a:ln>
        </p:spPr>
      </p:pic>
      <p:pic>
        <p:nvPicPr>
          <p:cNvPr id="10" name="Picture 841" descr="Army Crest (White).GIF"/>
          <p:cNvPicPr>
            <a:picLocks noChangeAspect="1"/>
          </p:cNvPicPr>
          <p:nvPr/>
        </p:nvPicPr>
        <p:blipFill>
          <a:blip r:embed="rId5" cstate="email"/>
          <a:srcRect/>
          <a:stretch>
            <a:fillRect/>
          </a:stretch>
        </p:blipFill>
        <p:spPr bwMode="auto">
          <a:xfrm>
            <a:off x="2362200" y="1485900"/>
            <a:ext cx="723900" cy="723900"/>
          </a:xfrm>
          <a:prstGeom prst="rect">
            <a:avLst/>
          </a:prstGeom>
          <a:noFill/>
          <a:ln w="9525">
            <a:noFill/>
            <a:miter lim="800000"/>
            <a:headEnd/>
            <a:tailEnd/>
          </a:ln>
        </p:spPr>
      </p:pic>
      <p:pic>
        <p:nvPicPr>
          <p:cNvPr id="11" name="Picture 843" descr="AG Directorate.bmp"/>
          <p:cNvPicPr>
            <a:picLocks noChangeAspect="1"/>
          </p:cNvPicPr>
          <p:nvPr/>
        </p:nvPicPr>
        <p:blipFill>
          <a:blip r:embed="rId6" cstate="email"/>
          <a:srcRect/>
          <a:stretch>
            <a:fillRect/>
          </a:stretch>
        </p:blipFill>
        <p:spPr bwMode="auto">
          <a:xfrm>
            <a:off x="5105400" y="1447800"/>
            <a:ext cx="838200" cy="863600"/>
          </a:xfrm>
          <a:prstGeom prst="rect">
            <a:avLst/>
          </a:prstGeom>
          <a:noFill/>
          <a:ln w="9525">
            <a:noFill/>
            <a:miter lim="800000"/>
            <a:headEnd/>
            <a:tailEnd/>
          </a:ln>
        </p:spPr>
      </p:pic>
      <p:pic>
        <p:nvPicPr>
          <p:cNvPr id="12" name="Picture 850" descr="1-Star (Darker).bmp"/>
          <p:cNvPicPr>
            <a:picLocks noChangeAspect="1"/>
          </p:cNvPicPr>
          <p:nvPr/>
        </p:nvPicPr>
        <p:blipFill>
          <a:blip r:embed="rId7" cstate="email">
            <a:clrChange>
              <a:clrFrom>
                <a:srgbClr val="FFFFFF"/>
              </a:clrFrom>
              <a:clrTo>
                <a:srgbClr val="FFFFFF">
                  <a:alpha val="0"/>
                </a:srgbClr>
              </a:clrTo>
            </a:clrChange>
          </a:blip>
          <a:srcRect/>
          <a:stretch>
            <a:fillRect/>
          </a:stretch>
        </p:blipFill>
        <p:spPr bwMode="auto">
          <a:xfrm>
            <a:off x="4191000" y="1600199"/>
            <a:ext cx="762000" cy="534557"/>
          </a:xfrm>
          <a:prstGeom prst="rect">
            <a:avLst/>
          </a:prstGeom>
          <a:noFill/>
          <a:ln w="9525">
            <a:noFill/>
            <a:miter lim="800000"/>
            <a:headEnd/>
            <a:tailEnd/>
          </a:ln>
        </p:spPr>
      </p:pic>
      <p:pic>
        <p:nvPicPr>
          <p:cNvPr id="13" name="Picture 12" descr="United States Army Human Resources Command"/>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3352800" y="1511538"/>
            <a:ext cx="685800" cy="685800"/>
          </a:xfrm>
          <a:prstGeom prst="rect">
            <a:avLst/>
          </a:prstGeom>
          <a:noFill/>
        </p:spPr>
      </p:pic>
    </p:spTree>
    <p:extLst>
      <p:ext uri="{BB962C8B-B14F-4D97-AF65-F5344CB8AC3E}">
        <p14:creationId xmlns:p14="http://schemas.microsoft.com/office/powerpoint/2010/main" val="38580192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sp>
        <p:nvSpPr>
          <p:cNvPr id="16" name="Title 15"/>
          <p:cNvSpPr>
            <a:spLocks noGrp="1"/>
          </p:cNvSpPr>
          <p:nvPr>
            <p:ph type="title"/>
          </p:nvPr>
        </p:nvSpPr>
        <p:spPr>
          <a:xfrm>
            <a:off x="0" y="0"/>
            <a:ext cx="9144000" cy="563562"/>
          </a:xfrm>
        </p:spPr>
        <p:txBody>
          <a:bodyPr>
            <a:normAutofit/>
          </a:bodyPr>
          <a:lstStyle/>
          <a:p>
            <a:r>
              <a:rPr lang="en-US" sz="2800" b="1" i="1" dirty="0" smtClean="0">
                <a:solidFill>
                  <a:schemeClr val="tx1"/>
                </a:solidFill>
                <a:latin typeface="+mj-lt"/>
              </a:rPr>
              <a:t>Agenda (cont.)</a:t>
            </a:r>
            <a:endParaRPr lang="en-US" sz="2800" b="1" i="1" dirty="0">
              <a:solidFill>
                <a:schemeClr val="tx1"/>
              </a:solidFill>
              <a:latin typeface="+mj-lt"/>
            </a:endParaRPr>
          </a:p>
        </p:txBody>
      </p:sp>
      <p:sp>
        <p:nvSpPr>
          <p:cNvPr id="8" name="Rectangle 7"/>
          <p:cNvSpPr/>
          <p:nvPr/>
        </p:nvSpPr>
        <p:spPr>
          <a:xfrm>
            <a:off x="685800" y="914400"/>
            <a:ext cx="7772400" cy="5632311"/>
          </a:xfrm>
          <a:prstGeom prst="rect">
            <a:avLst/>
          </a:prstGeom>
        </p:spPr>
        <p:txBody>
          <a:bodyPr wrap="square">
            <a:spAutoFit/>
          </a:bodyPr>
          <a:lstStyle/>
          <a:p>
            <a:pPr marL="228600" indent="-228600" eaLnBrk="0" fontAlgn="base" hangingPunct="0">
              <a:lnSpc>
                <a:spcPct val="150000"/>
              </a:lnSpc>
              <a:buClr>
                <a:srgbClr val="000000"/>
              </a:buClr>
              <a:buSzPct val="100000"/>
              <a:buFont typeface="Wingdings" pitchFamily="2" charset="2"/>
              <a:buChar char="§"/>
              <a:defRPr/>
            </a:pPr>
            <a:r>
              <a:rPr lang="en-US" sz="2000" dirty="0" smtClean="0">
                <a:cs typeface="Calibri" pitchFamily="34" charset="0"/>
              </a:rPr>
              <a:t>Part IV – Rater Assessment</a:t>
            </a:r>
          </a:p>
          <a:p>
            <a:pPr lvl="1" indent="-228600" eaLnBrk="0" fontAlgn="base" hangingPunct="0">
              <a:lnSpc>
                <a:spcPct val="150000"/>
              </a:lnSpc>
              <a:buClr>
                <a:srgbClr val="000000"/>
              </a:buClr>
              <a:buSzPct val="100000"/>
              <a:buFont typeface="Arial" pitchFamily="34" charset="0"/>
              <a:buChar char="−"/>
              <a:defRPr/>
            </a:pPr>
            <a:r>
              <a:rPr lang="en-US" cap="all" dirty="0" smtClean="0">
                <a:cs typeface="Calibri" pitchFamily="34" charset="0"/>
              </a:rPr>
              <a:t>Character</a:t>
            </a:r>
          </a:p>
          <a:p>
            <a:pPr lvl="1" indent="-228600" eaLnBrk="0" fontAlgn="base" hangingPunct="0">
              <a:lnSpc>
                <a:spcPct val="150000"/>
              </a:lnSpc>
              <a:buClr>
                <a:srgbClr val="000000"/>
              </a:buClr>
              <a:buSzPct val="100000"/>
              <a:buFont typeface="Arial" pitchFamily="34" charset="0"/>
              <a:buChar char="−"/>
              <a:defRPr/>
            </a:pPr>
            <a:r>
              <a:rPr lang="en-US" dirty="0" smtClean="0">
                <a:cs typeface="Calibri" pitchFamily="34" charset="0"/>
              </a:rPr>
              <a:t>Direct-level Report (SGT)</a:t>
            </a:r>
          </a:p>
          <a:p>
            <a:pPr lvl="1" indent="-228600" eaLnBrk="0" fontAlgn="base" hangingPunct="0">
              <a:lnSpc>
                <a:spcPct val="150000"/>
              </a:lnSpc>
              <a:buClr>
                <a:srgbClr val="000000"/>
              </a:buClr>
              <a:buSzPct val="100000"/>
              <a:buFont typeface="Arial" pitchFamily="34" charset="0"/>
              <a:buChar char="−"/>
              <a:defRPr/>
            </a:pPr>
            <a:r>
              <a:rPr lang="en-US" dirty="0" smtClean="0">
                <a:cs typeface="Calibri" pitchFamily="34" charset="0"/>
              </a:rPr>
              <a:t>Organizational-level Report (SSG-1SG/MSG)</a:t>
            </a:r>
          </a:p>
          <a:p>
            <a:pPr lvl="1" indent="-228600" eaLnBrk="0" fontAlgn="base" hangingPunct="0">
              <a:lnSpc>
                <a:spcPct val="150000"/>
              </a:lnSpc>
              <a:buClr>
                <a:srgbClr val="000000"/>
              </a:buClr>
              <a:buSzPct val="100000"/>
              <a:buFont typeface="Arial" pitchFamily="34" charset="0"/>
              <a:buChar char="−"/>
              <a:defRPr/>
            </a:pPr>
            <a:r>
              <a:rPr lang="en-US" dirty="0" smtClean="0">
                <a:cs typeface="Calibri" pitchFamily="34" charset="0"/>
              </a:rPr>
              <a:t>Strategic-level Report (CSM/SGM)</a:t>
            </a:r>
            <a:endParaRPr lang="en-US" dirty="0" smtClean="0"/>
          </a:p>
          <a:p>
            <a:pPr marL="228600" indent="-228600">
              <a:lnSpc>
                <a:spcPct val="150000"/>
              </a:lnSpc>
              <a:buFont typeface="Wingdings" pitchFamily="2" charset="2"/>
              <a:buChar char="§"/>
            </a:pPr>
            <a:r>
              <a:rPr lang="en-US" sz="2000" dirty="0" smtClean="0"/>
              <a:t>Potential Measures</a:t>
            </a:r>
          </a:p>
          <a:p>
            <a:pPr marL="457200" indent="-228600">
              <a:lnSpc>
                <a:spcPct val="150000"/>
              </a:lnSpc>
              <a:buFont typeface="Arial" pitchFamily="34" charset="0"/>
              <a:buChar char="−"/>
            </a:pPr>
            <a:r>
              <a:rPr lang="en-US" dirty="0" smtClean="0"/>
              <a:t>“MOST QUALIFIED”</a:t>
            </a:r>
          </a:p>
          <a:p>
            <a:pPr marL="457200" indent="-228600">
              <a:lnSpc>
                <a:spcPct val="150000"/>
              </a:lnSpc>
              <a:buFont typeface="Arial" pitchFamily="34" charset="0"/>
              <a:buChar char="−"/>
            </a:pPr>
            <a:r>
              <a:rPr lang="en-US" dirty="0" smtClean="0"/>
              <a:t>“HIGHLY QUALIFIED”</a:t>
            </a:r>
          </a:p>
          <a:p>
            <a:pPr marL="457200" indent="-228600">
              <a:lnSpc>
                <a:spcPct val="150000"/>
              </a:lnSpc>
              <a:buFont typeface="Arial" pitchFamily="34" charset="0"/>
              <a:buChar char="−"/>
            </a:pPr>
            <a:r>
              <a:rPr lang="en-US" dirty="0" smtClean="0"/>
              <a:t>“QUALIFIED”</a:t>
            </a:r>
          </a:p>
          <a:p>
            <a:pPr marL="457200" indent="-228600">
              <a:lnSpc>
                <a:spcPct val="150000"/>
              </a:lnSpc>
              <a:buFont typeface="Arial" pitchFamily="34" charset="0"/>
              <a:buChar char="−"/>
            </a:pPr>
            <a:r>
              <a:rPr lang="en-US" dirty="0" smtClean="0"/>
              <a:t>“NOT QUALIFIED”</a:t>
            </a:r>
          </a:p>
          <a:p>
            <a:pPr marL="228600" indent="-228600">
              <a:lnSpc>
                <a:spcPct val="150000"/>
              </a:lnSpc>
              <a:buFont typeface="Wingdings" pitchFamily="2" charset="2"/>
              <a:buChar char="§"/>
            </a:pPr>
            <a:r>
              <a:rPr lang="en-US" sz="2000" dirty="0" smtClean="0"/>
              <a:t>Part V – Senior Rater Assessment</a:t>
            </a:r>
          </a:p>
          <a:p>
            <a:pPr lvl="1" indent="-228600" eaLnBrk="0" fontAlgn="base" hangingPunct="0">
              <a:lnSpc>
                <a:spcPct val="150000"/>
              </a:lnSpc>
              <a:buClr>
                <a:srgbClr val="000000"/>
              </a:buClr>
              <a:buSzPct val="100000"/>
              <a:buFont typeface="Arial" pitchFamily="34" charset="0"/>
              <a:buChar char="−"/>
              <a:defRPr/>
            </a:pPr>
            <a:r>
              <a:rPr lang="en-US" dirty="0" smtClean="0">
                <a:cs typeface="Calibri" pitchFamily="34" charset="0"/>
              </a:rPr>
              <a:t>Direct-level Report (SGT)</a:t>
            </a:r>
          </a:p>
          <a:p>
            <a:pPr lvl="1" indent="-228600" eaLnBrk="0" fontAlgn="base" hangingPunct="0">
              <a:lnSpc>
                <a:spcPct val="150000"/>
              </a:lnSpc>
              <a:buClr>
                <a:srgbClr val="000000"/>
              </a:buClr>
              <a:buSzPct val="100000"/>
              <a:buFont typeface="Arial" pitchFamily="34" charset="0"/>
              <a:buChar char="−"/>
              <a:defRPr/>
            </a:pPr>
            <a:r>
              <a:rPr lang="en-US" dirty="0" smtClean="0">
                <a:cs typeface="Calibri" pitchFamily="34" charset="0"/>
              </a:rPr>
              <a:t>Organizational- and Strategic-level Reports (SSG through CSM/SGM)</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a:xfrm>
            <a:off x="457200" y="0"/>
            <a:ext cx="8229600" cy="827088"/>
          </a:xfrm>
        </p:spPr>
        <p:txBody>
          <a:bodyPr anchor="t"/>
          <a:lstStyle/>
          <a:p>
            <a:pPr>
              <a:tabLst>
                <a:tab pos="3825875" algn="l"/>
              </a:tabLst>
            </a:pPr>
            <a:r>
              <a:rPr lang="en-US" sz="2800" b="1" i="1" dirty="0" smtClean="0">
                <a:solidFill>
                  <a:schemeClr val="tx1"/>
                </a:solidFill>
                <a:cs typeface="Arial" charset="0"/>
              </a:rPr>
              <a:t>What </a:t>
            </a:r>
            <a:r>
              <a:rPr lang="en-US" sz="2800" b="1" i="1" dirty="0">
                <a:solidFill>
                  <a:schemeClr val="tx1"/>
                </a:solidFill>
                <a:cs typeface="Arial" charset="0"/>
              </a:rPr>
              <a:t>i</a:t>
            </a:r>
            <a:r>
              <a:rPr lang="en-US" sz="2800" b="1" i="1" dirty="0" smtClean="0">
                <a:solidFill>
                  <a:schemeClr val="tx1"/>
                </a:solidFill>
                <a:cs typeface="Arial" charset="0"/>
              </a:rPr>
              <a:t>s Changing </a:t>
            </a:r>
            <a:r>
              <a:rPr lang="en-US" sz="2800" b="1" i="1" dirty="0">
                <a:solidFill>
                  <a:schemeClr val="tx1"/>
                </a:solidFill>
                <a:cs typeface="Arial" charset="0"/>
              </a:rPr>
              <a:t>o</a:t>
            </a:r>
            <a:r>
              <a:rPr lang="en-US" sz="2800" b="1" i="1" dirty="0" smtClean="0">
                <a:solidFill>
                  <a:schemeClr val="tx1"/>
                </a:solidFill>
                <a:cs typeface="Arial" charset="0"/>
              </a:rPr>
              <a:t>n the NCOER</a:t>
            </a:r>
          </a:p>
        </p:txBody>
      </p:sp>
      <p:sp>
        <p:nvSpPr>
          <p:cNvPr id="36867" name="Rectangle 2"/>
          <p:cNvSpPr>
            <a:spLocks noChangeArrowheads="1"/>
          </p:cNvSpPr>
          <p:nvPr/>
        </p:nvSpPr>
        <p:spPr bwMode="auto">
          <a:xfrm>
            <a:off x="0" y="-39688"/>
            <a:ext cx="9144000" cy="460376"/>
          </a:xfrm>
          <a:prstGeom prst="rect">
            <a:avLst/>
          </a:prstGeom>
          <a:noFill/>
          <a:ln w="9525">
            <a:noFill/>
            <a:miter lim="800000"/>
            <a:headEnd/>
            <a:tailEnd/>
          </a:ln>
        </p:spPr>
        <p:txBody>
          <a:bodyPr anchor="ctr">
            <a:spAutoFit/>
          </a:bodyPr>
          <a:lstStyle/>
          <a:p>
            <a:endParaRPr lang="en-US" dirty="0">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23621714"/>
              </p:ext>
            </p:extLst>
          </p:nvPr>
        </p:nvGraphicFramePr>
        <p:xfrm>
          <a:off x="0" y="806665"/>
          <a:ext cx="9144000" cy="5715000"/>
        </p:xfrm>
        <a:graphic>
          <a:graphicData uri="http://schemas.openxmlformats.org/drawingml/2006/table">
            <a:tbl>
              <a:tblPr firstRow="1" bandRow="1">
                <a:tableStyleId>{5940675A-B579-460E-94D1-54222C63F5DA}</a:tableStyleId>
              </a:tblPr>
              <a:tblGrid>
                <a:gridCol w="1600200"/>
                <a:gridCol w="3429000"/>
                <a:gridCol w="4114800"/>
              </a:tblGrid>
              <a:tr h="274466">
                <a:tc>
                  <a:txBody>
                    <a:bodyPr/>
                    <a:lstStyle/>
                    <a:p>
                      <a:pPr algn="l"/>
                      <a:r>
                        <a:rPr lang="en-US" sz="1050" b="1" cap="all" dirty="0" smtClean="0">
                          <a:solidFill>
                            <a:schemeClr val="tx1"/>
                          </a:solidFill>
                        </a:rPr>
                        <a:t>Characteristic</a:t>
                      </a:r>
                      <a:endParaRPr lang="en-US" sz="1050" b="1" cap="all" dirty="0">
                        <a:solidFill>
                          <a:schemeClr val="tx1"/>
                        </a:solidFill>
                      </a:endParaRPr>
                    </a:p>
                  </a:txBody>
                  <a:tcPr/>
                </a:tc>
                <a:tc>
                  <a:txBody>
                    <a:bodyPr/>
                    <a:lstStyle/>
                    <a:p>
                      <a:r>
                        <a:rPr lang="en-US" sz="1050" b="1" cap="all" dirty="0" smtClean="0">
                          <a:solidFill>
                            <a:schemeClr val="tx1"/>
                          </a:solidFill>
                        </a:rPr>
                        <a:t>Current NCOER (DA Form 2166-8)</a:t>
                      </a:r>
                      <a:endParaRPr lang="en-US" sz="1050" b="1" cap="all" dirty="0">
                        <a:solidFill>
                          <a:schemeClr val="tx1"/>
                        </a:solidFill>
                      </a:endParaRPr>
                    </a:p>
                  </a:txBody>
                  <a:tcPr/>
                </a:tc>
                <a:tc>
                  <a:txBody>
                    <a:bodyPr/>
                    <a:lstStyle/>
                    <a:p>
                      <a:r>
                        <a:rPr lang="en-US" sz="1050" b="1" cap="all" baseline="0" dirty="0" smtClean="0">
                          <a:solidFill>
                            <a:schemeClr val="tx1"/>
                          </a:solidFill>
                        </a:rPr>
                        <a:t>New </a:t>
                      </a:r>
                      <a:r>
                        <a:rPr lang="en-US" sz="1050" b="1" cap="all" dirty="0" smtClean="0">
                          <a:solidFill>
                            <a:schemeClr val="tx1"/>
                          </a:solidFill>
                        </a:rPr>
                        <a:t>NCOER (DA Form 2166-9 Series)</a:t>
                      </a:r>
                      <a:endParaRPr lang="en-US" sz="1050" b="1" cap="all" dirty="0">
                        <a:solidFill>
                          <a:schemeClr val="tx1"/>
                        </a:solidFill>
                      </a:endParaRPr>
                    </a:p>
                  </a:txBody>
                  <a:tcPr/>
                </a:tc>
              </a:tr>
              <a:tr h="1147766">
                <a:tc>
                  <a:txBody>
                    <a:bodyPr/>
                    <a:lstStyle/>
                    <a:p>
                      <a:r>
                        <a:rPr lang="en-US" sz="1050" b="1" dirty="0" smtClean="0">
                          <a:solidFill>
                            <a:schemeClr val="tx1"/>
                          </a:solidFill>
                        </a:rPr>
                        <a:t>NCOER Support Form</a:t>
                      </a:r>
                      <a:endParaRPr lang="en-US" sz="1050" b="1" dirty="0">
                        <a:solidFill>
                          <a:schemeClr val="tx1"/>
                        </a:solidFill>
                      </a:endParaRPr>
                    </a:p>
                  </a:txBody>
                  <a:tcPr/>
                </a:tc>
                <a:tc>
                  <a:txBody>
                    <a:bodyPr/>
                    <a:lstStyle/>
                    <a:p>
                      <a:pPr marL="114300" indent="-114300">
                        <a:buFont typeface="Arial" pitchFamily="34" charset="0"/>
                        <a:buChar char="•"/>
                      </a:pPr>
                      <a:r>
                        <a:rPr lang="en-US" sz="1050" b="1" dirty="0" smtClean="0">
                          <a:solidFill>
                            <a:schemeClr val="tx1"/>
                          </a:solidFill>
                        </a:rPr>
                        <a:t>Based on</a:t>
                      </a:r>
                      <a:r>
                        <a:rPr lang="en-US" sz="1050" b="1" baseline="0" dirty="0" smtClean="0">
                          <a:solidFill>
                            <a:schemeClr val="tx1"/>
                          </a:solidFill>
                        </a:rPr>
                        <a:t> the Leadership Dimensions of </a:t>
                      </a:r>
                    </a:p>
                    <a:p>
                      <a:pPr marL="114300" indent="0">
                        <a:buFont typeface="Arial" pitchFamily="34" charset="0"/>
                        <a:buNone/>
                      </a:pPr>
                      <a:r>
                        <a:rPr lang="en-US" sz="1050" b="1" baseline="0" dirty="0" smtClean="0">
                          <a:solidFill>
                            <a:schemeClr val="tx1"/>
                          </a:solidFill>
                        </a:rPr>
                        <a:t>FM 22-100</a:t>
                      </a:r>
                    </a:p>
                    <a:p>
                      <a:pPr marL="114300" indent="-114300">
                        <a:buFont typeface="Arial" pitchFamily="34" charset="0"/>
                        <a:buChar char="•"/>
                      </a:pPr>
                      <a:r>
                        <a:rPr lang="en-US" sz="1050" b="1" dirty="0" smtClean="0">
                          <a:solidFill>
                            <a:schemeClr val="tx1"/>
                          </a:solidFill>
                        </a:rPr>
                        <a:t>Rater </a:t>
                      </a:r>
                      <a:r>
                        <a:rPr lang="en-US" sz="1050" b="1" baseline="0" dirty="0" smtClean="0">
                          <a:solidFill>
                            <a:schemeClr val="tx1"/>
                          </a:solidFill>
                        </a:rPr>
                        <a:t>counsels initially and quarterly</a:t>
                      </a:r>
                    </a:p>
                    <a:p>
                      <a:pPr marL="114300" indent="-114300">
                        <a:buFont typeface="Arial" pitchFamily="34" charset="0"/>
                        <a:buChar char="•"/>
                      </a:pPr>
                      <a:r>
                        <a:rPr lang="en-US" sz="1050" b="1" baseline="0" dirty="0" smtClean="0">
                          <a:solidFill>
                            <a:schemeClr val="tx1"/>
                          </a:solidFill>
                        </a:rPr>
                        <a:t>Senior rater – no requirement to counsel</a:t>
                      </a:r>
                    </a:p>
                    <a:p>
                      <a:pPr marL="114300" indent="-114300">
                        <a:buFont typeface="Arial" pitchFamily="34" charset="0"/>
                        <a:buChar char="•"/>
                      </a:pPr>
                      <a:r>
                        <a:rPr lang="en-US" sz="1050" b="1" baseline="0" dirty="0" smtClean="0">
                          <a:solidFill>
                            <a:schemeClr val="tx1"/>
                          </a:solidFill>
                        </a:rPr>
                        <a:t>Reviewer – no requirement to counsel; provides oversight/assists rating chain</a:t>
                      </a:r>
                      <a:endParaRPr lang="en-US" sz="1050" b="1" dirty="0">
                        <a:solidFill>
                          <a:schemeClr val="tx1"/>
                        </a:solidFill>
                      </a:endParaRPr>
                    </a:p>
                  </a:txBody>
                  <a:tcPr/>
                </a:tc>
                <a:tc>
                  <a:txBody>
                    <a:bodyPr/>
                    <a:lstStyle/>
                    <a:p>
                      <a:pPr marL="114300" indent="-114300">
                        <a:buFont typeface="Arial" pitchFamily="34" charset="0"/>
                        <a:buChar char="•"/>
                      </a:pPr>
                      <a:r>
                        <a:rPr lang="en-US" sz="1050" b="1" u="none" dirty="0" smtClean="0">
                          <a:solidFill>
                            <a:schemeClr val="tx1"/>
                          </a:solidFill>
                        </a:rPr>
                        <a:t>Aligns</a:t>
                      </a:r>
                      <a:r>
                        <a:rPr lang="en-US" sz="1050" b="1" u="none" baseline="0" dirty="0" smtClean="0">
                          <a:solidFill>
                            <a:schemeClr val="tx1"/>
                          </a:solidFill>
                        </a:rPr>
                        <a:t> </a:t>
                      </a:r>
                      <a:r>
                        <a:rPr lang="en-US" sz="1050" b="1" u="none" dirty="0" smtClean="0">
                          <a:solidFill>
                            <a:schemeClr val="tx1"/>
                          </a:solidFill>
                        </a:rPr>
                        <a:t>with Leadership Requirements Model of ADP 6-22</a:t>
                      </a:r>
                    </a:p>
                    <a:p>
                      <a:pPr marL="114300" indent="-114300">
                        <a:buFont typeface="Arial" pitchFamily="34" charset="0"/>
                        <a:buChar char="•"/>
                      </a:pPr>
                      <a:r>
                        <a:rPr lang="en-US" sz="1050" b="1" baseline="0" dirty="0" smtClean="0">
                          <a:solidFill>
                            <a:schemeClr val="tx1"/>
                          </a:solidFill>
                        </a:rPr>
                        <a:t>Rated NCO provides goals and expectations</a:t>
                      </a:r>
                    </a:p>
                    <a:p>
                      <a:pPr marL="114300" indent="-114300">
                        <a:buFont typeface="Arial" pitchFamily="34" charset="0"/>
                        <a:buChar char="•"/>
                      </a:pPr>
                      <a:r>
                        <a:rPr lang="en-US" sz="1050" b="1" baseline="0" dirty="0" smtClean="0">
                          <a:solidFill>
                            <a:schemeClr val="tx1"/>
                          </a:solidFill>
                        </a:rPr>
                        <a:t>Rater counsels initially and quarterly</a:t>
                      </a:r>
                    </a:p>
                    <a:p>
                      <a:pPr marL="114300" indent="-114300">
                        <a:buFont typeface="Arial" pitchFamily="34" charset="0"/>
                        <a:buChar char="•"/>
                      </a:pPr>
                      <a:r>
                        <a:rPr lang="en-US" sz="1050" b="1" baseline="0" dirty="0" smtClean="0">
                          <a:solidFill>
                            <a:schemeClr val="tx1"/>
                          </a:solidFill>
                        </a:rPr>
                        <a:t>Senior rater should counsel twice during rating period</a:t>
                      </a:r>
                    </a:p>
                    <a:p>
                      <a:pPr marL="114300" indent="-114300">
                        <a:buFont typeface="Arial" pitchFamily="34" charset="0"/>
                        <a:buChar char="•"/>
                      </a:pPr>
                      <a:r>
                        <a:rPr lang="en-US" sz="1050" b="1" baseline="0" dirty="0" smtClean="0">
                          <a:solidFill>
                            <a:schemeClr val="tx1"/>
                          </a:solidFill>
                        </a:rPr>
                        <a:t>Supplementary reviewer, as required</a:t>
                      </a:r>
                    </a:p>
                    <a:p>
                      <a:pPr marL="114300" indent="-114300">
                        <a:buFont typeface="Arial" pitchFamily="34" charset="0"/>
                        <a:buChar char="•"/>
                      </a:pPr>
                      <a:r>
                        <a:rPr lang="en-US" sz="1050" b="1" baseline="0" dirty="0" smtClean="0">
                          <a:solidFill>
                            <a:schemeClr val="tx1"/>
                          </a:solidFill>
                        </a:rPr>
                        <a:t>Incorporates SSD/NCOES completion box for next grade</a:t>
                      </a:r>
                      <a:endParaRPr lang="en-US" sz="1050" b="1" baseline="0" dirty="0">
                        <a:solidFill>
                          <a:schemeClr val="tx1"/>
                        </a:solidFill>
                      </a:endParaRPr>
                    </a:p>
                  </a:txBody>
                  <a:tcPr/>
                </a:tc>
              </a:tr>
              <a:tr h="798446">
                <a:tc>
                  <a:txBody>
                    <a:bodyPr/>
                    <a:lstStyle/>
                    <a:p>
                      <a:r>
                        <a:rPr lang="en-US" sz="1050" b="1" dirty="0" smtClean="0">
                          <a:solidFill>
                            <a:schemeClr val="tx1"/>
                          </a:solidFill>
                        </a:rPr>
                        <a:t>Form</a:t>
                      </a:r>
                      <a:endParaRPr lang="en-US" sz="1050" b="1" dirty="0">
                        <a:solidFill>
                          <a:schemeClr val="tx1"/>
                        </a:solidFill>
                      </a:endParaRPr>
                    </a:p>
                  </a:txBody>
                  <a:tcPr/>
                </a:tc>
                <a:tc>
                  <a:txBody>
                    <a:bodyPr/>
                    <a:lstStyle/>
                    <a:p>
                      <a:r>
                        <a:rPr lang="en-US" sz="1050" b="1" dirty="0" smtClean="0">
                          <a:solidFill>
                            <a:schemeClr val="tx1"/>
                          </a:solidFill>
                        </a:rPr>
                        <a:t>One report for all NCOs</a:t>
                      </a:r>
                      <a:endParaRPr lang="en-US" sz="1050" b="1" dirty="0">
                        <a:solidFill>
                          <a:schemeClr val="tx1"/>
                        </a:solidFill>
                      </a:endParaRPr>
                    </a:p>
                  </a:txBody>
                  <a:tcPr/>
                </a:tc>
                <a:tc>
                  <a:txBody>
                    <a:bodyPr/>
                    <a:lstStyle/>
                    <a:p>
                      <a:r>
                        <a:rPr lang="en-US" sz="1050" b="1" u="sng" dirty="0" smtClean="0">
                          <a:solidFill>
                            <a:schemeClr val="tx1"/>
                          </a:solidFill>
                        </a:rPr>
                        <a:t>Three reports</a:t>
                      </a:r>
                    </a:p>
                    <a:p>
                      <a:pPr marL="114300" indent="-114300">
                        <a:buFont typeface="+mj-lt"/>
                        <a:buAutoNum type="arabicPeriod"/>
                      </a:pPr>
                      <a:r>
                        <a:rPr lang="en-US" sz="1050" b="1" dirty="0" smtClean="0">
                          <a:solidFill>
                            <a:schemeClr val="tx1"/>
                          </a:solidFill>
                        </a:rPr>
                        <a:t>SGT</a:t>
                      </a:r>
                      <a:r>
                        <a:rPr lang="en-US" sz="1050" b="1" baseline="0" dirty="0" smtClean="0">
                          <a:solidFill>
                            <a:schemeClr val="tx1"/>
                          </a:solidFill>
                        </a:rPr>
                        <a:t> (Direct)</a:t>
                      </a:r>
                    </a:p>
                    <a:p>
                      <a:pPr marL="114300" indent="-114300">
                        <a:buFont typeface="+mj-lt"/>
                        <a:buAutoNum type="arabicPeriod"/>
                      </a:pPr>
                      <a:r>
                        <a:rPr lang="en-US" sz="1050" b="1" dirty="0" smtClean="0">
                          <a:solidFill>
                            <a:schemeClr val="tx1"/>
                          </a:solidFill>
                        </a:rPr>
                        <a:t>SSG through 1SG/MSG</a:t>
                      </a:r>
                      <a:r>
                        <a:rPr lang="en-US" sz="1050" b="1" baseline="0" dirty="0" smtClean="0">
                          <a:solidFill>
                            <a:schemeClr val="tx1"/>
                          </a:solidFill>
                        </a:rPr>
                        <a:t> (Organizational)</a:t>
                      </a:r>
                    </a:p>
                    <a:p>
                      <a:pPr marL="114300" indent="-114300">
                        <a:buFont typeface="+mj-lt"/>
                        <a:buAutoNum type="arabicPeriod"/>
                      </a:pPr>
                      <a:r>
                        <a:rPr lang="en-US" sz="1050" b="1" baseline="0" dirty="0" smtClean="0">
                          <a:solidFill>
                            <a:schemeClr val="tx1"/>
                          </a:solidFill>
                        </a:rPr>
                        <a:t>CSM/SGM (Strategic)</a:t>
                      </a:r>
                      <a:endParaRPr lang="en-US" sz="1050" b="1" dirty="0">
                        <a:solidFill>
                          <a:schemeClr val="tx1"/>
                        </a:solidFill>
                      </a:endParaRPr>
                    </a:p>
                  </a:txBody>
                  <a:tcPr/>
                </a:tc>
              </a:tr>
              <a:tr h="623785">
                <a:tc>
                  <a:txBody>
                    <a:bodyPr/>
                    <a:lstStyle/>
                    <a:p>
                      <a:r>
                        <a:rPr lang="en-US" sz="1050" b="1" dirty="0" smtClean="0">
                          <a:solidFill>
                            <a:schemeClr val="tx1"/>
                          </a:solidFill>
                        </a:rPr>
                        <a:t>Rating Chain Responsibilities</a:t>
                      </a:r>
                      <a:endParaRPr lang="en-US" sz="1050" b="1" dirty="0">
                        <a:solidFill>
                          <a:schemeClr val="tx1"/>
                        </a:solidFill>
                      </a:endParaRPr>
                    </a:p>
                  </a:txBody>
                  <a:tcPr/>
                </a:tc>
                <a:tc>
                  <a:txBody>
                    <a:bodyPr/>
                    <a:lstStyle/>
                    <a:p>
                      <a:pPr marL="114300" indent="-114300">
                        <a:buFont typeface="Arial" pitchFamily="34" charset="0"/>
                        <a:buChar char="•"/>
                      </a:pPr>
                      <a:r>
                        <a:rPr lang="en-US" sz="1050" b="1" dirty="0" smtClean="0">
                          <a:solidFill>
                            <a:schemeClr val="tx1"/>
                          </a:solidFill>
                        </a:rPr>
                        <a:t>Rater </a:t>
                      </a:r>
                      <a:r>
                        <a:rPr lang="en-US" sz="1050" b="1" baseline="0" dirty="0" smtClean="0">
                          <a:solidFill>
                            <a:schemeClr val="tx1"/>
                          </a:solidFill>
                        </a:rPr>
                        <a:t>assesses performance and potential</a:t>
                      </a:r>
                    </a:p>
                    <a:p>
                      <a:pPr marL="114300" indent="-114300">
                        <a:buFont typeface="Arial" pitchFamily="34" charset="0"/>
                        <a:buChar char="•"/>
                      </a:pPr>
                      <a:r>
                        <a:rPr lang="en-US" sz="1050" b="1" dirty="0" smtClean="0">
                          <a:solidFill>
                            <a:schemeClr val="tx1"/>
                          </a:solidFill>
                        </a:rPr>
                        <a:t>Senior rater assesses performance</a:t>
                      </a:r>
                      <a:r>
                        <a:rPr lang="en-US" sz="1050" b="1" baseline="0" dirty="0" smtClean="0">
                          <a:solidFill>
                            <a:schemeClr val="tx1"/>
                          </a:solidFill>
                        </a:rPr>
                        <a:t> </a:t>
                      </a:r>
                      <a:r>
                        <a:rPr lang="en-US" sz="1050" b="1" dirty="0" smtClean="0">
                          <a:solidFill>
                            <a:schemeClr val="tx1"/>
                          </a:solidFill>
                        </a:rPr>
                        <a:t>and potential</a:t>
                      </a:r>
                    </a:p>
                    <a:p>
                      <a:pPr marL="114300" indent="-114300">
                        <a:buFont typeface="Arial" pitchFamily="34" charset="0"/>
                        <a:buChar char="•"/>
                      </a:pPr>
                      <a:r>
                        <a:rPr lang="en-US" sz="1050" b="1" dirty="0" smtClean="0">
                          <a:solidFill>
                            <a:schemeClr val="tx1"/>
                          </a:solidFill>
                        </a:rPr>
                        <a:t>Reviewer</a:t>
                      </a:r>
                      <a:r>
                        <a:rPr lang="en-US" sz="1050" b="1" baseline="0" dirty="0" smtClean="0">
                          <a:solidFill>
                            <a:schemeClr val="tx1"/>
                          </a:solidFill>
                        </a:rPr>
                        <a:t> provides oversight/assists rating chain</a:t>
                      </a:r>
                      <a:endParaRPr lang="en-US" sz="1050" b="1" dirty="0">
                        <a:solidFill>
                          <a:schemeClr val="tx1"/>
                        </a:solidFill>
                      </a:endParaRPr>
                    </a:p>
                  </a:txBody>
                  <a:tcPr/>
                </a:tc>
                <a:tc>
                  <a:txBody>
                    <a:bodyPr/>
                    <a:lstStyle/>
                    <a:p>
                      <a:pPr marL="114300" indent="-114300">
                        <a:buFont typeface="Arial" pitchFamily="34" charset="0"/>
                        <a:buChar char="•"/>
                      </a:pPr>
                      <a:r>
                        <a:rPr lang="en-US" sz="1050" b="1" dirty="0" smtClean="0">
                          <a:solidFill>
                            <a:schemeClr val="tx1"/>
                          </a:solidFill>
                        </a:rPr>
                        <a:t>Rater assesses performance</a:t>
                      </a:r>
                    </a:p>
                    <a:p>
                      <a:pPr marL="114300" indent="-114300">
                        <a:buFont typeface="Arial" pitchFamily="34" charset="0"/>
                        <a:buChar char="•"/>
                      </a:pPr>
                      <a:r>
                        <a:rPr lang="en-US" sz="1050" b="1" dirty="0" smtClean="0">
                          <a:solidFill>
                            <a:schemeClr val="tx1"/>
                          </a:solidFill>
                        </a:rPr>
                        <a:t>Senior rater assesses potential</a:t>
                      </a:r>
                    </a:p>
                    <a:p>
                      <a:pPr marL="114300" indent="-114300">
                        <a:buFont typeface="Arial" pitchFamily="34" charset="0"/>
                        <a:buChar char="•"/>
                      </a:pPr>
                      <a:r>
                        <a:rPr lang="en-US" sz="1050" b="1" dirty="0" smtClean="0">
                          <a:solidFill>
                            <a:schemeClr val="tx1"/>
                          </a:solidFill>
                        </a:rPr>
                        <a:t>Supplementary reviewer,</a:t>
                      </a:r>
                      <a:r>
                        <a:rPr lang="en-US" sz="1050" b="1" baseline="0" dirty="0" smtClean="0">
                          <a:solidFill>
                            <a:schemeClr val="tx1"/>
                          </a:solidFill>
                        </a:rPr>
                        <a:t> as required</a:t>
                      </a:r>
                      <a:endParaRPr lang="en-US" sz="1050" b="1" baseline="30000" dirty="0">
                        <a:solidFill>
                          <a:schemeClr val="tx1"/>
                        </a:solidFill>
                      </a:endParaRPr>
                    </a:p>
                  </a:txBody>
                  <a:tcPr/>
                </a:tc>
              </a:tr>
              <a:tr h="475199">
                <a:tc>
                  <a:txBody>
                    <a:bodyPr/>
                    <a:lstStyle/>
                    <a:p>
                      <a:r>
                        <a:rPr lang="en-US" sz="1050" b="1" dirty="0" smtClean="0">
                          <a:solidFill>
                            <a:schemeClr val="tx1"/>
                          </a:solidFill>
                        </a:rPr>
                        <a:t>Army Leadership</a:t>
                      </a:r>
                      <a:r>
                        <a:rPr lang="en-US" sz="1050" b="1" baseline="0" dirty="0" smtClean="0">
                          <a:solidFill>
                            <a:schemeClr val="tx1"/>
                          </a:solidFill>
                        </a:rPr>
                        <a:t> Doctrine</a:t>
                      </a:r>
                      <a:endParaRPr lang="en-US" sz="1050" b="1" dirty="0">
                        <a:solidFill>
                          <a:schemeClr val="tx1"/>
                        </a:solidFill>
                      </a:endParaRPr>
                    </a:p>
                  </a:txBody>
                  <a:tcPr/>
                </a:tc>
                <a:tc>
                  <a:txBody>
                    <a:bodyPr/>
                    <a:lstStyle/>
                    <a:p>
                      <a:pPr marL="114300" indent="-114300">
                        <a:buFont typeface="Arial" pitchFamily="34" charset="0"/>
                        <a:buNone/>
                      </a:pPr>
                      <a:r>
                        <a:rPr lang="en-US" sz="1050" b="1" dirty="0" smtClean="0">
                          <a:solidFill>
                            <a:schemeClr val="tx1"/>
                          </a:solidFill>
                        </a:rPr>
                        <a:t>Based on</a:t>
                      </a:r>
                      <a:r>
                        <a:rPr lang="en-US" sz="1050" b="1" baseline="0" dirty="0" smtClean="0">
                          <a:solidFill>
                            <a:schemeClr val="tx1"/>
                          </a:solidFill>
                        </a:rPr>
                        <a:t> Leadership Dimensions of FM 22-100</a:t>
                      </a:r>
                    </a:p>
                  </a:txBody>
                  <a:tcPr/>
                </a:tc>
                <a:tc>
                  <a:txBody>
                    <a:bodyPr/>
                    <a:lstStyle/>
                    <a:p>
                      <a:pPr marL="114300" indent="-114300">
                        <a:buFont typeface="Arial" pitchFamily="34" charset="0"/>
                        <a:buNone/>
                      </a:pPr>
                      <a:r>
                        <a:rPr lang="en-US" sz="1050" b="1" u="none" dirty="0" smtClean="0">
                          <a:solidFill>
                            <a:schemeClr val="tx1"/>
                          </a:solidFill>
                        </a:rPr>
                        <a:t>Aligns</a:t>
                      </a:r>
                      <a:r>
                        <a:rPr lang="en-US" sz="1050" b="1" u="none" baseline="0" dirty="0" smtClean="0">
                          <a:solidFill>
                            <a:schemeClr val="tx1"/>
                          </a:solidFill>
                        </a:rPr>
                        <a:t> </a:t>
                      </a:r>
                      <a:r>
                        <a:rPr lang="en-US" sz="1050" b="1" u="none" dirty="0" smtClean="0">
                          <a:solidFill>
                            <a:schemeClr val="tx1"/>
                          </a:solidFill>
                        </a:rPr>
                        <a:t>with Leadership Requirements Model of ADP 6-22</a:t>
                      </a:r>
                    </a:p>
                  </a:txBody>
                  <a:tcPr/>
                </a:tc>
              </a:tr>
              <a:tr h="798446">
                <a:tc>
                  <a:txBody>
                    <a:bodyPr/>
                    <a:lstStyle/>
                    <a:p>
                      <a:r>
                        <a:rPr lang="en-US" sz="1050" b="1" dirty="0" smtClean="0">
                          <a:solidFill>
                            <a:schemeClr val="tx1"/>
                          </a:solidFill>
                        </a:rPr>
                        <a:t>Assessment Format</a:t>
                      </a:r>
                      <a:endParaRPr lang="en-US" sz="1050" b="1" dirty="0">
                        <a:solidFill>
                          <a:schemeClr val="tx1"/>
                        </a:solidFill>
                      </a:endParaRPr>
                    </a:p>
                  </a:txBody>
                  <a:tcPr/>
                </a:tc>
                <a:tc>
                  <a:txBody>
                    <a:bodyPr/>
                    <a:lstStyle/>
                    <a:p>
                      <a:r>
                        <a:rPr lang="en-US" sz="1050" b="1" dirty="0" smtClean="0">
                          <a:solidFill>
                            <a:schemeClr val="tx1"/>
                          </a:solidFill>
                        </a:rPr>
                        <a:t>Bullet comments</a:t>
                      </a:r>
                      <a:r>
                        <a:rPr lang="en-US" sz="1050" b="1" baseline="0" dirty="0" smtClean="0">
                          <a:solidFill>
                            <a:schemeClr val="tx1"/>
                          </a:solidFill>
                        </a:rPr>
                        <a:t> f</a:t>
                      </a:r>
                      <a:r>
                        <a:rPr lang="en-US" sz="1050" b="1" dirty="0" smtClean="0">
                          <a:solidFill>
                            <a:schemeClr val="tx1"/>
                          </a:solidFill>
                        </a:rPr>
                        <a:t>or all NCOs</a:t>
                      </a:r>
                      <a:endParaRPr lang="en-US" sz="1050" b="1" dirty="0">
                        <a:solidFill>
                          <a:schemeClr val="tx1"/>
                        </a:solidFill>
                      </a:endParaRPr>
                    </a:p>
                  </a:txBody>
                  <a:tcPr/>
                </a:tc>
                <a:tc>
                  <a:txBody>
                    <a:bodyPr/>
                    <a:lstStyle/>
                    <a:p>
                      <a:pPr marL="114300" indent="-114300">
                        <a:buFont typeface="Arial" pitchFamily="34" charset="0"/>
                        <a:buChar char="•"/>
                      </a:pPr>
                      <a:r>
                        <a:rPr lang="en-US" sz="1050" b="1" baseline="0" dirty="0" smtClean="0">
                          <a:solidFill>
                            <a:schemeClr val="tx1"/>
                          </a:solidFill>
                        </a:rPr>
                        <a:t>Rater</a:t>
                      </a:r>
                    </a:p>
                    <a:p>
                      <a:pPr marL="228600" indent="-114300">
                        <a:buFont typeface="Wingdings" pitchFamily="2" charset="2"/>
                        <a:buChar char="Ø"/>
                      </a:pPr>
                      <a:r>
                        <a:rPr lang="en-US" sz="1050" b="1" baseline="0" dirty="0" smtClean="0">
                          <a:solidFill>
                            <a:schemeClr val="tx1"/>
                          </a:solidFill>
                        </a:rPr>
                        <a:t>Bullet comments for SGT through 1SG/MSG</a:t>
                      </a:r>
                    </a:p>
                    <a:p>
                      <a:pPr marL="228600" indent="-114300">
                        <a:buFont typeface="Wingdings" pitchFamily="2" charset="2"/>
                        <a:buChar char="Ø"/>
                      </a:pPr>
                      <a:r>
                        <a:rPr lang="en-US" sz="1050" b="1" baseline="0" dirty="0" smtClean="0">
                          <a:solidFill>
                            <a:schemeClr val="tx1"/>
                          </a:solidFill>
                        </a:rPr>
                        <a:t>Narrative comments for CSM/SGM</a:t>
                      </a:r>
                    </a:p>
                    <a:p>
                      <a:pPr marL="114300" indent="-114300">
                        <a:buFont typeface="Arial" pitchFamily="34" charset="0"/>
                        <a:buChar char="•"/>
                      </a:pPr>
                      <a:r>
                        <a:rPr lang="en-US" sz="1050" b="1" baseline="0" dirty="0" smtClean="0">
                          <a:solidFill>
                            <a:schemeClr val="tx1"/>
                          </a:solidFill>
                        </a:rPr>
                        <a:t>Senior rater – narrative comments for all NCOs</a:t>
                      </a:r>
                    </a:p>
                  </a:txBody>
                  <a:tcPr/>
                </a:tc>
              </a:tr>
              <a:tr h="1147766">
                <a:tc>
                  <a:txBody>
                    <a:bodyPr/>
                    <a:lstStyle/>
                    <a:p>
                      <a:r>
                        <a:rPr lang="en-US" sz="1050" b="1" dirty="0" smtClean="0">
                          <a:solidFill>
                            <a:schemeClr val="tx1"/>
                          </a:solidFill>
                        </a:rPr>
                        <a:t>Senior Rater Assessment</a:t>
                      </a:r>
                      <a:endParaRPr lang="en-US" sz="1050" b="1" dirty="0">
                        <a:solidFill>
                          <a:schemeClr val="tx1"/>
                        </a:solidFill>
                      </a:endParaRPr>
                    </a:p>
                  </a:txBody>
                  <a:tcPr/>
                </a:tc>
                <a:tc>
                  <a:txBody>
                    <a:bodyPr/>
                    <a:lstStyle/>
                    <a:p>
                      <a:r>
                        <a:rPr lang="en-US" sz="1050" b="1" u="sng" dirty="0" smtClean="0">
                          <a:solidFill>
                            <a:schemeClr val="tx1"/>
                          </a:solidFill>
                        </a:rPr>
                        <a:t>Uncontrolled</a:t>
                      </a:r>
                      <a:r>
                        <a:rPr lang="en-US" sz="1050" b="1" u="sng" baseline="0" dirty="0" smtClean="0">
                          <a:solidFill>
                            <a:schemeClr val="tx1"/>
                          </a:solidFill>
                        </a:rPr>
                        <a:t> p</a:t>
                      </a:r>
                      <a:r>
                        <a:rPr lang="en-US" sz="1050" b="1" u="sng" dirty="0" smtClean="0">
                          <a:solidFill>
                            <a:schemeClr val="tx1"/>
                          </a:solidFill>
                        </a:rPr>
                        <a:t>romotion</a:t>
                      </a:r>
                      <a:r>
                        <a:rPr lang="en-US" sz="1050" b="1" u="sng" baseline="0" dirty="0" smtClean="0">
                          <a:solidFill>
                            <a:schemeClr val="tx1"/>
                          </a:solidFill>
                        </a:rPr>
                        <a:t>-based</a:t>
                      </a:r>
                      <a:endParaRPr lang="en-US" sz="1050" b="1" u="sng" dirty="0" smtClean="0">
                        <a:solidFill>
                          <a:schemeClr val="tx1"/>
                        </a:solidFill>
                      </a:endParaRPr>
                    </a:p>
                    <a:p>
                      <a:r>
                        <a:rPr lang="en-US" sz="1050" b="1" dirty="0" smtClean="0">
                          <a:solidFill>
                            <a:schemeClr val="tx1"/>
                          </a:solidFill>
                        </a:rPr>
                        <a:t>“1” – Recommendation for immediate promotion</a:t>
                      </a:r>
                    </a:p>
                    <a:p>
                      <a:r>
                        <a:rPr lang="en-US" sz="1050" b="1" baseline="0" dirty="0" smtClean="0">
                          <a:solidFill>
                            <a:schemeClr val="tx1"/>
                          </a:solidFill>
                        </a:rPr>
                        <a:t>“2” – Strong recommendation for promotion</a:t>
                      </a:r>
                    </a:p>
                    <a:p>
                      <a:r>
                        <a:rPr lang="en-US" sz="1050" b="1" baseline="0" dirty="0" smtClean="0">
                          <a:solidFill>
                            <a:schemeClr val="tx1"/>
                          </a:solidFill>
                        </a:rPr>
                        <a:t>“3” – Recommendation for promotion</a:t>
                      </a:r>
                    </a:p>
                    <a:p>
                      <a:r>
                        <a:rPr lang="en-US" sz="1050" b="1" baseline="0" dirty="0" smtClean="0">
                          <a:solidFill>
                            <a:schemeClr val="tx1"/>
                          </a:solidFill>
                        </a:rPr>
                        <a:t>“4” – Should not be promoted at this time</a:t>
                      </a:r>
                    </a:p>
                    <a:p>
                      <a:r>
                        <a:rPr lang="en-US" sz="1050" b="1" baseline="0" dirty="0" smtClean="0">
                          <a:solidFill>
                            <a:schemeClr val="tx1"/>
                          </a:solidFill>
                        </a:rPr>
                        <a:t>“5” – Do not promote</a:t>
                      </a:r>
                      <a:endParaRPr lang="en-US" sz="1050" b="1" dirty="0">
                        <a:solidFill>
                          <a:schemeClr val="tx1"/>
                        </a:solidFill>
                      </a:endParaRPr>
                    </a:p>
                  </a:txBody>
                  <a:tcPr/>
                </a:tc>
                <a:tc>
                  <a:txBody>
                    <a:bodyPr/>
                    <a:lstStyle/>
                    <a:p>
                      <a:pPr marL="228600" indent="-228600">
                        <a:buFont typeface="Arial" pitchFamily="34" charset="0"/>
                        <a:buNone/>
                      </a:pPr>
                      <a:r>
                        <a:rPr lang="en-US" sz="1050" b="1" u="sng" dirty="0" smtClean="0">
                          <a:solidFill>
                            <a:schemeClr val="tx1"/>
                          </a:solidFill>
                        </a:rPr>
                        <a:t>Controlled potential-based</a:t>
                      </a:r>
                    </a:p>
                    <a:p>
                      <a:pPr marL="114300" indent="-114300">
                        <a:buFont typeface="Arial" pitchFamily="34" charset="0"/>
                        <a:buChar char="•"/>
                      </a:pPr>
                      <a:r>
                        <a:rPr lang="en-US" sz="1050" b="1" dirty="0" smtClean="0">
                          <a:solidFill>
                            <a:schemeClr val="tx1"/>
                          </a:solidFill>
                        </a:rPr>
                        <a:t>“MOST QUALIFIED” (limited to 24%)</a:t>
                      </a:r>
                    </a:p>
                    <a:p>
                      <a:pPr marL="114300" indent="-114300">
                        <a:buFont typeface="Arial" pitchFamily="34" charset="0"/>
                        <a:buChar char="•"/>
                      </a:pPr>
                      <a:r>
                        <a:rPr lang="en-US" sz="1050" b="1" dirty="0" smtClean="0">
                          <a:solidFill>
                            <a:schemeClr val="tx1"/>
                          </a:solidFill>
                        </a:rPr>
                        <a:t>“HIGHLY QUALIFIED”</a:t>
                      </a:r>
                      <a:endParaRPr lang="en-US" sz="1050" b="1" baseline="0" dirty="0" smtClean="0">
                        <a:solidFill>
                          <a:schemeClr val="tx1"/>
                        </a:solidFill>
                      </a:endParaRPr>
                    </a:p>
                    <a:p>
                      <a:pPr marL="114300" indent="-114300">
                        <a:buFont typeface="Arial" pitchFamily="34" charset="0"/>
                        <a:buChar char="•"/>
                      </a:pPr>
                      <a:r>
                        <a:rPr lang="en-US" sz="1050" b="1" baseline="0" dirty="0" smtClean="0">
                          <a:solidFill>
                            <a:schemeClr val="tx1"/>
                          </a:solidFill>
                        </a:rPr>
                        <a:t>“QUALIFIED”</a:t>
                      </a:r>
                    </a:p>
                    <a:p>
                      <a:pPr marL="114300" indent="-114300">
                        <a:buFont typeface="Arial" pitchFamily="34" charset="0"/>
                        <a:buChar char="•"/>
                      </a:pPr>
                      <a:r>
                        <a:rPr lang="en-US" sz="1050" b="1" baseline="0" dirty="0" smtClean="0">
                          <a:solidFill>
                            <a:schemeClr val="tx1"/>
                          </a:solidFill>
                        </a:rPr>
                        <a:t>“NOT QUALIFIED”</a:t>
                      </a:r>
                    </a:p>
                  </a:txBody>
                  <a:tcPr/>
                </a:tc>
              </a:tr>
              <a:tr h="449126">
                <a:tc>
                  <a:txBody>
                    <a:bodyPr/>
                    <a:lstStyle/>
                    <a:p>
                      <a:r>
                        <a:rPr lang="en-US" sz="1050" b="1" dirty="0" smtClean="0">
                          <a:solidFill>
                            <a:schemeClr val="tx1"/>
                          </a:solidFill>
                        </a:rPr>
                        <a:t>Rating Chain</a:t>
                      </a:r>
                      <a:r>
                        <a:rPr lang="en-US" sz="1050" b="1" baseline="0" dirty="0" smtClean="0">
                          <a:solidFill>
                            <a:schemeClr val="tx1"/>
                          </a:solidFill>
                        </a:rPr>
                        <a:t> Accountability</a:t>
                      </a:r>
                      <a:endParaRPr lang="en-US" sz="1050" b="1" dirty="0">
                        <a:solidFill>
                          <a:schemeClr val="tx1"/>
                        </a:solidFill>
                      </a:endParaRPr>
                    </a:p>
                  </a:txBody>
                  <a:tcPr/>
                </a:tc>
                <a:tc>
                  <a:txBody>
                    <a:bodyPr/>
                    <a:lstStyle/>
                    <a:p>
                      <a:r>
                        <a:rPr lang="en-US" sz="1050" b="1" dirty="0" smtClean="0">
                          <a:solidFill>
                            <a:schemeClr val="tx1"/>
                          </a:solidFill>
                        </a:rPr>
                        <a:t>No accountability</a:t>
                      </a:r>
                      <a:endParaRPr lang="en-US" sz="1050" b="1" dirty="0">
                        <a:solidFill>
                          <a:schemeClr val="tx1"/>
                        </a:solidFill>
                      </a:endParaRPr>
                    </a:p>
                  </a:txBody>
                  <a:tcPr/>
                </a:tc>
                <a:tc>
                  <a:txBody>
                    <a:bodyPr/>
                    <a:lstStyle/>
                    <a:p>
                      <a:pPr marL="114300" indent="-114300">
                        <a:buFont typeface="Arial" pitchFamily="34" charset="0"/>
                        <a:buNone/>
                      </a:pPr>
                      <a:r>
                        <a:rPr lang="en-US" sz="1050" b="1" dirty="0" smtClean="0">
                          <a:solidFill>
                            <a:schemeClr val="tx1"/>
                          </a:solidFill>
                        </a:rPr>
                        <a:t>Rater tendency and constrained</a:t>
                      </a:r>
                      <a:r>
                        <a:rPr lang="en-US" sz="1050" b="1" baseline="0" dirty="0" smtClean="0">
                          <a:solidFill>
                            <a:schemeClr val="tx1"/>
                          </a:solidFill>
                        </a:rPr>
                        <a:t> senior rater profile for SSG </a:t>
                      </a:r>
                    </a:p>
                    <a:p>
                      <a:pPr marL="114300" indent="-114300">
                        <a:buFont typeface="Arial" pitchFamily="34" charset="0"/>
                        <a:buNone/>
                      </a:pPr>
                      <a:r>
                        <a:rPr lang="en-US" sz="1050" b="1" baseline="0" dirty="0" smtClean="0">
                          <a:solidFill>
                            <a:schemeClr val="tx1"/>
                          </a:solidFill>
                        </a:rPr>
                        <a:t>through CSM/SGM</a:t>
                      </a:r>
                    </a:p>
                  </a:txBody>
                  <a:tcPr/>
                </a:tc>
              </a:tr>
            </a:tbl>
          </a:graphicData>
        </a:graphic>
      </p:graphicFrame>
    </p:spTree>
    <p:extLst>
      <p:ext uri="{BB962C8B-B14F-4D97-AF65-F5344CB8AC3E}">
        <p14:creationId xmlns:p14="http://schemas.microsoft.com/office/powerpoint/2010/main" val="2438745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bwMode="auto">
          <a:xfrm>
            <a:off x="0" y="0"/>
            <a:ext cx="9144000" cy="457200"/>
          </a:xfrm>
          <a:noFill/>
          <a:ln>
            <a:miter lim="800000"/>
            <a:headEnd/>
            <a:tailEnd/>
          </a:ln>
        </p:spPr>
        <p:txBody>
          <a:bodyPr vert="horz" wrap="square" lIns="91440" tIns="45720" rIns="91440" bIns="45720" numCol="1" anchor="t" anchorCtr="0" compatLnSpc="1">
            <a:prstTxWarp prst="textNoShape">
              <a:avLst/>
            </a:prstTxWarp>
          </a:bodyPr>
          <a:lstStyle/>
          <a:p>
            <a:pPr>
              <a:tabLst>
                <a:tab pos="3825875" algn="l"/>
              </a:tabLst>
            </a:pPr>
            <a:r>
              <a:rPr lang="en-US" sz="2800" b="1" i="1" dirty="0" smtClean="0">
                <a:solidFill>
                  <a:schemeClr val="tx1"/>
                </a:solidFill>
                <a:latin typeface="+mj-lt"/>
                <a:cs typeface="Arial" pitchFamily="34" charset="0"/>
              </a:rPr>
              <a:t>NCOER Support Form – Page 1</a:t>
            </a:r>
          </a:p>
        </p:txBody>
      </p:sp>
      <p:pic>
        <p:nvPicPr>
          <p:cNvPr id="14" name="Picture 13"/>
          <p:cNvPicPr>
            <a:picLocks/>
          </p:cNvPicPr>
          <p:nvPr/>
        </p:nvPicPr>
        <p:blipFill>
          <a:blip r:embed="rId3">
            <a:extLst>
              <a:ext uri="{28A0092B-C50C-407E-A947-70E740481C1C}">
                <a14:useLocalDpi xmlns:a14="http://schemas.microsoft.com/office/drawing/2010/main" val="0"/>
              </a:ext>
            </a:extLst>
          </a:blip>
          <a:stretch>
            <a:fillRect/>
          </a:stretch>
        </p:blipFill>
        <p:spPr>
          <a:xfrm>
            <a:off x="3813048" y="612648"/>
            <a:ext cx="4855464" cy="5861304"/>
          </a:xfrm>
          <a:prstGeom prst="rect">
            <a:avLst/>
          </a:prstGeom>
        </p:spPr>
      </p:pic>
      <p:sp>
        <p:nvSpPr>
          <p:cNvPr id="16" name="TextBox 15"/>
          <p:cNvSpPr txBox="1"/>
          <p:nvPr/>
        </p:nvSpPr>
        <p:spPr>
          <a:xfrm>
            <a:off x="5303520" y="4023360"/>
            <a:ext cx="1371600" cy="182880"/>
          </a:xfrm>
          <a:prstGeom prst="rect">
            <a:avLst/>
          </a:prstGeom>
          <a:solidFill>
            <a:srgbClr val="FFFF00"/>
          </a:solidFill>
          <a:ln w="28575">
            <a:solidFill>
              <a:schemeClr val="tx1"/>
            </a:solidFill>
          </a:ln>
        </p:spPr>
        <p:txBody>
          <a:bodyPr wrap="square" rtlCol="0" anchor="ctr">
            <a:spAutoFit/>
          </a:bodyPr>
          <a:lstStyle/>
          <a:p>
            <a:pPr algn="ctr"/>
            <a:r>
              <a:rPr lang="en-US" sz="1000" b="1" dirty="0" smtClean="0"/>
              <a:t>Up to 7 lines of text</a:t>
            </a:r>
            <a:endParaRPr lang="en-US" sz="1000" b="1" dirty="0"/>
          </a:p>
        </p:txBody>
      </p:sp>
      <p:sp>
        <p:nvSpPr>
          <p:cNvPr id="17" name="TextBox 16"/>
          <p:cNvSpPr txBox="1"/>
          <p:nvPr/>
        </p:nvSpPr>
        <p:spPr>
          <a:xfrm>
            <a:off x="5257800" y="5303520"/>
            <a:ext cx="1463040" cy="182880"/>
          </a:xfrm>
          <a:prstGeom prst="rect">
            <a:avLst/>
          </a:prstGeom>
          <a:solidFill>
            <a:srgbClr val="FFFF00"/>
          </a:solidFill>
          <a:ln w="28575">
            <a:solidFill>
              <a:schemeClr val="tx1"/>
            </a:solidFill>
          </a:ln>
        </p:spPr>
        <p:txBody>
          <a:bodyPr wrap="square" rtlCol="0" anchor="ctr">
            <a:spAutoFit/>
          </a:bodyPr>
          <a:lstStyle/>
          <a:p>
            <a:pPr algn="ctr"/>
            <a:r>
              <a:rPr lang="en-US" sz="1000" b="1" dirty="0" smtClean="0"/>
              <a:t>Up to 16 lines of text</a:t>
            </a:r>
            <a:endParaRPr lang="en-US" sz="1000" b="1" dirty="0"/>
          </a:p>
        </p:txBody>
      </p:sp>
      <p:sp>
        <p:nvSpPr>
          <p:cNvPr id="18" name="TextBox 7"/>
          <p:cNvSpPr txBox="1">
            <a:spLocks noChangeArrowheads="1"/>
          </p:cNvSpPr>
          <p:nvPr/>
        </p:nvSpPr>
        <p:spPr bwMode="auto">
          <a:xfrm>
            <a:off x="60326" y="1133475"/>
            <a:ext cx="3752722" cy="3693319"/>
          </a:xfrm>
          <a:prstGeom prst="rect">
            <a:avLst/>
          </a:prstGeom>
          <a:noFill/>
          <a:ln w="9525">
            <a:noFill/>
            <a:miter lim="800000"/>
            <a:headEnd/>
            <a:tailEnd/>
          </a:ln>
        </p:spPr>
        <p:txBody>
          <a:bodyPr wrap="square">
            <a:spAutoFit/>
          </a:bodyPr>
          <a:lstStyle/>
          <a:p>
            <a:pPr marL="228600" indent="-228600">
              <a:buFont typeface="Wingdings" panose="05000000000000000000" pitchFamily="2" charset="2"/>
              <a:buChar char="§"/>
            </a:pPr>
            <a:r>
              <a:rPr lang="en-US" dirty="0"/>
              <a:t>Part I – SSD and NCOES requirement met for next grade</a:t>
            </a:r>
          </a:p>
          <a:p>
            <a:pPr marL="285750" indent="-285750">
              <a:buFont typeface="Wingdings" panose="05000000000000000000" pitchFamily="2" charset="2"/>
              <a:buChar char="§"/>
            </a:pPr>
            <a:endParaRPr lang="en-US" dirty="0"/>
          </a:p>
          <a:p>
            <a:pPr marL="228600" indent="-228600">
              <a:buFont typeface="Wingdings" panose="05000000000000000000" pitchFamily="2" charset="2"/>
              <a:buChar char="§"/>
            </a:pPr>
            <a:r>
              <a:rPr lang="en-US" dirty="0"/>
              <a:t>Part </a:t>
            </a:r>
            <a:r>
              <a:rPr lang="en-US" dirty="0" smtClean="0"/>
              <a:t>II – Senior rater should counsel the rated NCO, at a minimum, twice during rating period</a:t>
            </a:r>
            <a:endParaRPr lang="en-US" dirty="0"/>
          </a:p>
          <a:p>
            <a:pPr marL="742950" lvl="1" indent="-285750">
              <a:buFont typeface="Arial" panose="020B0604020202020204" pitchFamily="34" charset="0"/>
              <a:buChar char="−"/>
            </a:pPr>
            <a:endParaRPr lang="en-US" dirty="0" smtClean="0"/>
          </a:p>
          <a:p>
            <a:pPr marL="228600" lvl="1" indent="-228600">
              <a:buFont typeface="Wingdings" pitchFamily="2" charset="2"/>
              <a:buChar char="§"/>
            </a:pPr>
            <a:r>
              <a:rPr lang="en-US" dirty="0" smtClean="0"/>
              <a:t>Part II, block c – Supplementary reviewer, as required</a:t>
            </a:r>
            <a:endParaRPr lang="en-US" dirty="0"/>
          </a:p>
          <a:p>
            <a:pPr marL="285750" indent="-285750">
              <a:buFont typeface="Wingdings" panose="05000000000000000000" pitchFamily="2" charset="2"/>
              <a:buChar char="§"/>
            </a:pPr>
            <a:endParaRPr lang="en-US" dirty="0"/>
          </a:p>
          <a:p>
            <a:pPr marL="228600" indent="-228600">
              <a:buFont typeface="Wingdings" panose="05000000000000000000" pitchFamily="2" charset="2"/>
              <a:buChar char="§"/>
            </a:pPr>
            <a:r>
              <a:rPr lang="en-US" dirty="0"/>
              <a:t>Part IV – Rated NCO provides goals and </a:t>
            </a:r>
            <a:r>
              <a:rPr lang="en-US" dirty="0" smtClean="0"/>
              <a:t>expectations</a:t>
            </a:r>
            <a:endParaRPr lang="en-US" dirty="0"/>
          </a:p>
        </p:txBody>
      </p:sp>
      <p:sp>
        <p:nvSpPr>
          <p:cNvPr id="19" name="TextBox 18"/>
          <p:cNvSpPr txBox="1"/>
          <p:nvPr/>
        </p:nvSpPr>
        <p:spPr>
          <a:xfrm>
            <a:off x="5303520" y="4435391"/>
            <a:ext cx="1371600" cy="182880"/>
          </a:xfrm>
          <a:prstGeom prst="rect">
            <a:avLst/>
          </a:prstGeom>
          <a:solidFill>
            <a:srgbClr val="FFFF00"/>
          </a:solidFill>
          <a:ln w="28575">
            <a:solidFill>
              <a:schemeClr val="tx1"/>
            </a:solidFill>
          </a:ln>
        </p:spPr>
        <p:txBody>
          <a:bodyPr wrap="square" rtlCol="0" anchor="ctr">
            <a:spAutoFit/>
          </a:bodyPr>
          <a:lstStyle/>
          <a:p>
            <a:pPr algn="ctr"/>
            <a:r>
              <a:rPr lang="en-US" sz="1000" b="1" dirty="0" smtClean="0"/>
              <a:t>Up to 2 lines of text</a:t>
            </a:r>
            <a:endParaRPr lang="en-US" sz="1000" b="1" dirty="0"/>
          </a:p>
        </p:txBody>
      </p:sp>
      <p:sp>
        <p:nvSpPr>
          <p:cNvPr id="20" name="TextBox 19"/>
          <p:cNvSpPr txBox="1"/>
          <p:nvPr/>
        </p:nvSpPr>
        <p:spPr>
          <a:xfrm>
            <a:off x="5303520" y="4711616"/>
            <a:ext cx="1371600" cy="182880"/>
          </a:xfrm>
          <a:prstGeom prst="rect">
            <a:avLst/>
          </a:prstGeom>
          <a:solidFill>
            <a:srgbClr val="FFFF00"/>
          </a:solidFill>
          <a:ln w="28575">
            <a:solidFill>
              <a:schemeClr val="tx1"/>
            </a:solidFill>
          </a:ln>
        </p:spPr>
        <p:txBody>
          <a:bodyPr wrap="square" rtlCol="0" anchor="ctr">
            <a:spAutoFit/>
          </a:bodyPr>
          <a:lstStyle/>
          <a:p>
            <a:pPr algn="ctr"/>
            <a:r>
              <a:rPr lang="en-US" sz="1000" b="1" dirty="0" smtClean="0"/>
              <a:t>Up to 2 lines of text</a:t>
            </a:r>
            <a:endParaRPr lang="en-US" sz="1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p>
        </p:txBody>
      </p:sp>
      <p:sp>
        <p:nvSpPr>
          <p:cNvPr id="25604" name="Title 2"/>
          <p:cNvSpPr>
            <a:spLocks noGrp="1"/>
          </p:cNvSpPr>
          <p:nvPr>
            <p:ph type="title"/>
          </p:nvPr>
        </p:nvSpPr>
        <p:spPr bwMode="auto">
          <a:xfrm>
            <a:off x="0" y="1588"/>
            <a:ext cx="9144000" cy="457200"/>
          </a:xfrm>
          <a:noFill/>
          <a:ln>
            <a:miter lim="800000"/>
            <a:headEnd/>
            <a:tailEnd/>
          </a:ln>
        </p:spPr>
        <p:txBody>
          <a:bodyPr vert="horz" wrap="square" lIns="91440" tIns="45720" rIns="91440" bIns="45720" numCol="1" anchor="t" anchorCtr="0" compatLnSpc="1">
            <a:prstTxWarp prst="textNoShape">
              <a:avLst/>
            </a:prstTxWarp>
          </a:bodyPr>
          <a:lstStyle/>
          <a:p>
            <a:pPr>
              <a:tabLst>
                <a:tab pos="3825875" algn="l"/>
              </a:tabLst>
            </a:pPr>
            <a:r>
              <a:rPr lang="en-US" sz="2800" b="1" i="1" dirty="0" smtClean="0">
                <a:solidFill>
                  <a:schemeClr val="tx1"/>
                </a:solidFill>
                <a:latin typeface="+mj-lt"/>
                <a:cs typeface="Arial" pitchFamily="34" charset="0"/>
              </a:rPr>
              <a:t>NCOER Support Form – Page 2</a:t>
            </a:r>
          </a:p>
        </p:txBody>
      </p:sp>
      <p:grpSp>
        <p:nvGrpSpPr>
          <p:cNvPr id="12" name="Group 11"/>
          <p:cNvGrpSpPr/>
          <p:nvPr/>
        </p:nvGrpSpPr>
        <p:grpSpPr>
          <a:xfrm>
            <a:off x="3175" y="612648"/>
            <a:ext cx="8665337" cy="5861304"/>
            <a:chOff x="3175" y="612648"/>
            <a:chExt cx="8665337" cy="5861304"/>
          </a:xfrm>
        </p:grpSpPr>
        <p:pic>
          <p:nvPicPr>
            <p:cNvPr id="13" name="Picture 12"/>
            <p:cNvPicPr>
              <a:picLocks/>
            </p:cNvPicPr>
            <p:nvPr/>
          </p:nvPicPr>
          <p:blipFill>
            <a:blip r:embed="rId3">
              <a:extLst>
                <a:ext uri="{28A0092B-C50C-407E-A947-70E740481C1C}">
                  <a14:useLocalDpi xmlns:a14="http://schemas.microsoft.com/office/drawing/2010/main" val="0"/>
                </a:ext>
              </a:extLst>
            </a:blip>
            <a:stretch>
              <a:fillRect/>
            </a:stretch>
          </p:blipFill>
          <p:spPr>
            <a:xfrm>
              <a:off x="3813048" y="612648"/>
              <a:ext cx="4855464" cy="5861304"/>
            </a:xfrm>
            <a:prstGeom prst="rect">
              <a:avLst/>
            </a:prstGeom>
          </p:spPr>
        </p:pic>
        <p:grpSp>
          <p:nvGrpSpPr>
            <p:cNvPr id="14" name="Group 13"/>
            <p:cNvGrpSpPr/>
            <p:nvPr/>
          </p:nvGrpSpPr>
          <p:grpSpPr>
            <a:xfrm>
              <a:off x="3175" y="838200"/>
              <a:ext cx="7616825" cy="2413531"/>
              <a:chOff x="3175" y="838200"/>
              <a:chExt cx="7616825" cy="2413531"/>
            </a:xfrm>
          </p:grpSpPr>
          <p:sp>
            <p:nvSpPr>
              <p:cNvPr id="15" name="TextBox 7"/>
              <p:cNvSpPr txBox="1">
                <a:spLocks noChangeArrowheads="1"/>
              </p:cNvSpPr>
              <p:nvPr/>
            </p:nvSpPr>
            <p:spPr bwMode="auto">
              <a:xfrm>
                <a:off x="3175" y="838200"/>
                <a:ext cx="3806825" cy="1477328"/>
              </a:xfrm>
              <a:prstGeom prst="rect">
                <a:avLst/>
              </a:prstGeom>
              <a:noFill/>
              <a:ln w="9525">
                <a:noFill/>
                <a:miter lim="800000"/>
                <a:headEnd/>
                <a:tailEnd/>
              </a:ln>
            </p:spPr>
            <p:txBody>
              <a:bodyPr>
                <a:spAutoFit/>
              </a:bodyPr>
              <a:lstStyle/>
              <a:p>
                <a:pPr marL="227013" indent="-227013">
                  <a:buFont typeface="Arial" pitchFamily="34" charset="0"/>
                  <a:buChar char="•"/>
                </a:pPr>
                <a:r>
                  <a:rPr lang="en-US" dirty="0" smtClean="0"/>
                  <a:t>Part V – Attributes and Competencies (ADP 6-22)</a:t>
                </a:r>
              </a:p>
              <a:p>
                <a:pPr marL="227013" indent="-227013">
                  <a:buFont typeface="Arial" pitchFamily="34" charset="0"/>
                  <a:buChar char="•"/>
                </a:pPr>
                <a:endParaRPr lang="en-US" dirty="0" smtClean="0"/>
              </a:p>
              <a:p>
                <a:pPr marL="227013" indent="-227013">
                  <a:buFont typeface="Arial" pitchFamily="34" charset="0"/>
                  <a:buChar char="•"/>
                </a:pPr>
                <a:r>
                  <a:rPr lang="en-US" dirty="0" smtClean="0"/>
                  <a:t>Part VI – Senior rater provides comments.</a:t>
                </a:r>
                <a:endParaRPr lang="en-US" dirty="0"/>
              </a:p>
            </p:txBody>
          </p:sp>
          <p:sp>
            <p:nvSpPr>
              <p:cNvPr id="17" name="TextBox 16"/>
              <p:cNvSpPr txBox="1"/>
              <p:nvPr/>
            </p:nvSpPr>
            <p:spPr>
              <a:xfrm>
                <a:off x="4895850" y="2974732"/>
                <a:ext cx="2724150" cy="276999"/>
              </a:xfrm>
              <a:prstGeom prst="rect">
                <a:avLst/>
              </a:prstGeom>
              <a:solidFill>
                <a:srgbClr val="FFFF00"/>
              </a:solidFill>
              <a:ln w="28575">
                <a:solidFill>
                  <a:schemeClr val="tx1"/>
                </a:solidFill>
              </a:ln>
            </p:spPr>
            <p:txBody>
              <a:bodyPr wrap="square" rtlCol="0">
                <a:spAutoFit/>
              </a:bodyPr>
              <a:lstStyle/>
              <a:p>
                <a:pPr algn="ctr"/>
                <a:r>
                  <a:rPr lang="en-US" sz="1200" b="1" dirty="0" smtClean="0"/>
                  <a:t>Up to 8 lines of text for each field</a:t>
                </a:r>
                <a:endParaRPr lang="en-US" sz="1200" b="1" dirty="0"/>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0" y="0"/>
            <a:ext cx="9144000" cy="457200"/>
          </a:xfrm>
        </p:spPr>
        <p:txBody>
          <a:bodyPr/>
          <a:lstStyle/>
          <a:p>
            <a:pPr>
              <a:tabLst>
                <a:tab pos="3825875" algn="l"/>
              </a:tabLst>
              <a:defRPr/>
            </a:pPr>
            <a:r>
              <a:rPr lang="en-US" sz="2800" b="1" i="1" dirty="0" smtClean="0">
                <a:solidFill>
                  <a:schemeClr val="tx1"/>
                </a:solidFill>
                <a:latin typeface="+mj-lt"/>
                <a:cs typeface="Arial" pitchFamily="34" charset="0"/>
              </a:rPr>
              <a:t>Grade Plate NCOER – Page 1</a:t>
            </a:r>
          </a:p>
        </p:txBody>
      </p:sp>
      <p:sp>
        <p:nvSpPr>
          <p:cNvPr id="17411" name="Rectangle 2"/>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endParaRPr lang="en-US" dirty="0"/>
          </a:p>
        </p:txBody>
      </p:sp>
      <p:cxnSp>
        <p:nvCxnSpPr>
          <p:cNvPr id="14" name="Straight Arrow Connector 13"/>
          <p:cNvCxnSpPr/>
          <p:nvPr/>
        </p:nvCxnSpPr>
        <p:spPr bwMode="auto">
          <a:xfrm>
            <a:off x="2589276" y="5175007"/>
            <a:ext cx="1219200" cy="7620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pic>
        <p:nvPicPr>
          <p:cNvPr id="15" name="Picture 14" descr="Character.JPG"/>
          <p:cNvPicPr>
            <a:picLocks noChangeAspect="1"/>
          </p:cNvPicPr>
          <p:nvPr/>
        </p:nvPicPr>
        <p:blipFill>
          <a:blip r:embed="rId3" cstate="print"/>
          <a:stretch>
            <a:fillRect/>
          </a:stretch>
        </p:blipFill>
        <p:spPr>
          <a:xfrm>
            <a:off x="109601" y="3875315"/>
            <a:ext cx="2667000" cy="1285875"/>
          </a:xfrm>
          <a:prstGeom prst="rect">
            <a:avLst/>
          </a:prstGeom>
        </p:spPr>
      </p:pic>
      <p:sp>
        <p:nvSpPr>
          <p:cNvPr id="11" name="Oval 10"/>
          <p:cNvSpPr/>
          <p:nvPr/>
        </p:nvSpPr>
        <p:spPr bwMode="auto">
          <a:xfrm>
            <a:off x="1371600" y="3886200"/>
            <a:ext cx="457200" cy="146304"/>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13" name="Group 12"/>
          <p:cNvGrpSpPr/>
          <p:nvPr/>
        </p:nvGrpSpPr>
        <p:grpSpPr>
          <a:xfrm>
            <a:off x="3174" y="612648"/>
            <a:ext cx="8665338" cy="5861304"/>
            <a:chOff x="3174" y="612648"/>
            <a:chExt cx="8665338" cy="5861304"/>
          </a:xfrm>
        </p:grpSpPr>
        <p:pic>
          <p:nvPicPr>
            <p:cNvPr id="16" name="Picture 15"/>
            <p:cNvPicPr>
              <a:picLocks/>
            </p:cNvPicPr>
            <p:nvPr/>
          </p:nvPicPr>
          <p:blipFill>
            <a:blip r:embed="rId4">
              <a:extLst>
                <a:ext uri="{28A0092B-C50C-407E-A947-70E740481C1C}">
                  <a14:useLocalDpi xmlns:a14="http://schemas.microsoft.com/office/drawing/2010/main" val="0"/>
                </a:ext>
              </a:extLst>
            </a:blip>
            <a:stretch>
              <a:fillRect/>
            </a:stretch>
          </p:blipFill>
          <p:spPr>
            <a:xfrm>
              <a:off x="3813048" y="612648"/>
              <a:ext cx="4855464" cy="5861304"/>
            </a:xfrm>
            <a:prstGeom prst="rect">
              <a:avLst/>
            </a:prstGeom>
          </p:spPr>
        </p:pic>
        <p:sp>
          <p:nvSpPr>
            <p:cNvPr id="17" name="TextBox 7"/>
            <p:cNvSpPr txBox="1">
              <a:spLocks noChangeArrowheads="1"/>
            </p:cNvSpPr>
            <p:nvPr/>
          </p:nvSpPr>
          <p:spPr bwMode="auto">
            <a:xfrm>
              <a:off x="3174" y="838200"/>
              <a:ext cx="3654425" cy="2308324"/>
            </a:xfrm>
            <a:prstGeom prst="rect">
              <a:avLst/>
            </a:prstGeom>
            <a:noFill/>
            <a:ln w="9525">
              <a:noFill/>
              <a:miter lim="800000"/>
              <a:headEnd/>
              <a:tailEnd/>
            </a:ln>
          </p:spPr>
          <p:txBody>
            <a:bodyPr wrap="square">
              <a:spAutoFit/>
            </a:bodyPr>
            <a:lstStyle/>
            <a:p>
              <a:pPr marL="227013" indent="-227013">
                <a:buFont typeface="Arial" pitchFamily="34" charset="0"/>
                <a:buChar char="•"/>
              </a:pPr>
              <a:r>
                <a:rPr lang="en-US" dirty="0" smtClean="0"/>
                <a:t>Front page – same for all </a:t>
              </a:r>
            </a:p>
            <a:p>
              <a:pPr marL="227013" indent="-227013"/>
              <a:r>
                <a:rPr lang="en-US" dirty="0" smtClean="0"/>
                <a:t>	grade-plate forms</a:t>
              </a:r>
              <a:endParaRPr lang="en-US" dirty="0"/>
            </a:p>
            <a:p>
              <a:pPr marL="227013" indent="-227013">
                <a:buFont typeface="Arial" pitchFamily="34" charset="0"/>
                <a:buChar char="•"/>
              </a:pPr>
              <a:endParaRPr lang="en-US" dirty="0"/>
            </a:p>
            <a:p>
              <a:pPr marL="227013" indent="-227013">
                <a:buFont typeface="Arial" pitchFamily="34" charset="0"/>
                <a:buChar char="•"/>
              </a:pPr>
              <a:r>
                <a:rPr lang="en-US" dirty="0" smtClean="0"/>
                <a:t>Part II, block c – Supplementary reviewer, as required</a:t>
              </a:r>
            </a:p>
            <a:p>
              <a:pPr marL="227013" indent="-227013">
                <a:buFont typeface="Arial" pitchFamily="34" charset="0"/>
                <a:buChar char="•"/>
              </a:pPr>
              <a:endParaRPr lang="en-US" dirty="0" smtClean="0"/>
            </a:p>
            <a:p>
              <a:pPr marL="227013" indent="-227013">
                <a:buFont typeface="Arial" pitchFamily="34" charset="0"/>
                <a:buChar char="•"/>
              </a:pPr>
              <a:r>
                <a:rPr lang="en-US" dirty="0" smtClean="0"/>
                <a:t>Part IV, blocks a and b – APFT and HT/WT</a:t>
              </a:r>
            </a:p>
          </p:txBody>
        </p:sp>
        <p:sp>
          <p:nvSpPr>
            <p:cNvPr id="19" name="TextBox 18"/>
            <p:cNvSpPr txBox="1"/>
            <p:nvPr/>
          </p:nvSpPr>
          <p:spPr>
            <a:xfrm>
              <a:off x="4695825" y="4184406"/>
              <a:ext cx="2971800" cy="276999"/>
            </a:xfrm>
            <a:prstGeom prst="rect">
              <a:avLst/>
            </a:prstGeom>
            <a:solidFill>
              <a:srgbClr val="FFFF00"/>
            </a:solidFill>
            <a:ln w="28575">
              <a:solidFill>
                <a:schemeClr val="tx1"/>
              </a:solidFill>
            </a:ln>
          </p:spPr>
          <p:txBody>
            <a:bodyPr wrap="square" rtlCol="0">
              <a:spAutoFit/>
            </a:bodyPr>
            <a:lstStyle/>
            <a:p>
              <a:pPr algn="ctr"/>
              <a:r>
                <a:rPr lang="en-US" sz="1200" b="1" dirty="0" smtClean="0"/>
                <a:t>Up to 7 lines of text</a:t>
              </a:r>
              <a:endParaRPr lang="en-US" sz="1200" b="1" dirty="0"/>
            </a:p>
          </p:txBody>
        </p:sp>
        <p:sp>
          <p:nvSpPr>
            <p:cNvPr id="20" name="TextBox 19"/>
            <p:cNvSpPr txBox="1"/>
            <p:nvPr/>
          </p:nvSpPr>
          <p:spPr>
            <a:xfrm>
              <a:off x="5505450" y="5937007"/>
              <a:ext cx="3028950" cy="461665"/>
            </a:xfrm>
            <a:prstGeom prst="rect">
              <a:avLst/>
            </a:prstGeom>
            <a:solidFill>
              <a:srgbClr val="FFFF00"/>
            </a:solidFill>
            <a:ln w="28575">
              <a:solidFill>
                <a:schemeClr val="tx1"/>
              </a:solidFill>
            </a:ln>
          </p:spPr>
          <p:txBody>
            <a:bodyPr wrap="square" rtlCol="0">
              <a:spAutoFit/>
            </a:bodyPr>
            <a:lstStyle/>
            <a:p>
              <a:pPr algn="ctr"/>
              <a:r>
                <a:rPr lang="en-US" sz="1200" b="1" dirty="0" smtClean="0"/>
                <a:t>Bullet comments for all grade plates except Strategic Report (CSM/SGM)</a:t>
              </a:r>
              <a:endParaRPr lang="en-US" sz="1200" b="1" dirty="0"/>
            </a:p>
          </p:txBody>
        </p:sp>
        <p:sp>
          <p:nvSpPr>
            <p:cNvPr id="21" name="TextBox 20"/>
            <p:cNvSpPr txBox="1"/>
            <p:nvPr/>
          </p:nvSpPr>
          <p:spPr>
            <a:xfrm>
              <a:off x="4695825" y="5441706"/>
              <a:ext cx="2971800" cy="276999"/>
            </a:xfrm>
            <a:prstGeom prst="rect">
              <a:avLst/>
            </a:prstGeom>
            <a:solidFill>
              <a:srgbClr val="FFFF00"/>
            </a:solidFill>
            <a:ln w="28575">
              <a:solidFill>
                <a:schemeClr val="tx1"/>
              </a:solidFill>
            </a:ln>
          </p:spPr>
          <p:txBody>
            <a:bodyPr wrap="square" rtlCol="0">
              <a:spAutoFit/>
            </a:bodyPr>
            <a:lstStyle/>
            <a:p>
              <a:pPr algn="ctr"/>
              <a:r>
                <a:rPr lang="en-US" sz="1200" b="1" dirty="0" smtClean="0"/>
                <a:t>Up to 5 lines of text</a:t>
              </a:r>
              <a:endParaRPr lang="en-US" sz="1200" b="1" dirty="0"/>
            </a:p>
          </p:txBody>
        </p:sp>
      </p:grpSp>
      <p:sp>
        <p:nvSpPr>
          <p:cNvPr id="10" name="Rectangle 9"/>
          <p:cNvSpPr>
            <a:spLocks noChangeArrowheads="1"/>
          </p:cNvSpPr>
          <p:nvPr/>
        </p:nvSpPr>
        <p:spPr bwMode="auto">
          <a:xfrm>
            <a:off x="3810000" y="5809488"/>
            <a:ext cx="1561338" cy="667512"/>
          </a:xfrm>
          <a:prstGeom prst="rect">
            <a:avLst/>
          </a:prstGeom>
          <a:noFill/>
          <a:ln w="28575" algn="ctr">
            <a:solidFill>
              <a:srgbClr val="0000FF"/>
            </a:solidFill>
            <a:round/>
            <a:headEnd/>
            <a:tailEnd/>
          </a:ln>
        </p:spPr>
        <p:txBody>
          <a:bodyPr/>
          <a:lstStyle/>
          <a:p>
            <a:pPr defTabSz="1357313"/>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0" y="0"/>
            <a:ext cx="9144000" cy="457200"/>
          </a:xfrm>
        </p:spPr>
        <p:txBody>
          <a:bodyPr/>
          <a:lstStyle/>
          <a:p>
            <a:pPr>
              <a:tabLst>
                <a:tab pos="3825875" algn="l"/>
              </a:tabLst>
              <a:defRPr/>
            </a:pPr>
            <a:r>
              <a:rPr lang="en-US" sz="2800" b="1" i="1" dirty="0" smtClean="0">
                <a:solidFill>
                  <a:schemeClr val="tx1"/>
                </a:solidFill>
                <a:latin typeface="+mj-lt"/>
                <a:cs typeface="Arial" pitchFamily="34" charset="0"/>
              </a:rPr>
              <a:t>Part I – Administrative Data</a:t>
            </a:r>
          </a:p>
        </p:txBody>
      </p:sp>
      <p:sp>
        <p:nvSpPr>
          <p:cNvPr id="17411" name="Rectangle 2"/>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endParaRPr lang="en-US" dirty="0"/>
          </a:p>
        </p:txBody>
      </p:sp>
      <p:sp>
        <p:nvSpPr>
          <p:cNvPr id="17412" name="TextBox 7"/>
          <p:cNvSpPr txBox="1">
            <a:spLocks noChangeArrowheads="1"/>
          </p:cNvSpPr>
          <p:nvPr/>
        </p:nvSpPr>
        <p:spPr bwMode="auto">
          <a:xfrm>
            <a:off x="609600" y="3381851"/>
            <a:ext cx="8077200" cy="1477328"/>
          </a:xfrm>
          <a:prstGeom prst="rect">
            <a:avLst/>
          </a:prstGeom>
          <a:noFill/>
          <a:ln w="9525">
            <a:noFill/>
            <a:miter lim="800000"/>
            <a:headEnd/>
            <a:tailEnd/>
          </a:ln>
        </p:spPr>
        <p:txBody>
          <a:bodyPr wrap="square">
            <a:spAutoFit/>
          </a:bodyPr>
          <a:lstStyle/>
          <a:p>
            <a:pPr marL="228600" indent="-228600">
              <a:buFont typeface="Wingdings" pitchFamily="2" charset="2"/>
              <a:buChar char="§"/>
            </a:pPr>
            <a:r>
              <a:rPr lang="en-US" dirty="0" smtClean="0"/>
              <a:t>DOD ID Number will be the primary number utilized; SSN should only be used if DOD ID Number is not available</a:t>
            </a:r>
          </a:p>
          <a:p>
            <a:pPr marL="228600" indent="-228600">
              <a:buFont typeface="Wingdings" pitchFamily="2" charset="2"/>
              <a:buChar char="§"/>
            </a:pPr>
            <a:endParaRPr lang="en-US" dirty="0" smtClean="0"/>
          </a:p>
          <a:p>
            <a:pPr marL="228600" indent="-228600">
              <a:buFont typeface="Wingdings" pitchFamily="2" charset="2"/>
              <a:buChar char="§"/>
            </a:pPr>
            <a:r>
              <a:rPr lang="en-US" dirty="0" smtClean="0"/>
              <a:t>Must ensure the Unit Identification Code (UIC) is entered correctly to retrieve data in the Evaluation Reporting System (ERS)</a:t>
            </a:r>
            <a:endParaRPr lang="en-US" dirty="0"/>
          </a:p>
        </p:txBody>
      </p:sp>
      <p:pic>
        <p:nvPicPr>
          <p:cNvPr id="3075" name="Picture 3"/>
          <p:cNvPicPr>
            <a:picLocks noChangeAspect="1" noChangeArrowheads="1"/>
          </p:cNvPicPr>
          <p:nvPr/>
        </p:nvPicPr>
        <p:blipFill>
          <a:blip r:embed="rId3" cstate="email"/>
          <a:srcRect/>
          <a:stretch>
            <a:fillRect/>
          </a:stretch>
        </p:blipFill>
        <p:spPr bwMode="auto">
          <a:xfrm>
            <a:off x="365760" y="1371600"/>
            <a:ext cx="8412480" cy="1647968"/>
          </a:xfrm>
          <a:prstGeom prst="rect">
            <a:avLst/>
          </a:prstGeom>
          <a:noFill/>
          <a:ln w="9525">
            <a:noFill/>
            <a:miter lim="800000"/>
            <a:headEnd/>
            <a:tailEnd/>
          </a:ln>
        </p:spPr>
      </p:pic>
      <p:sp>
        <p:nvSpPr>
          <p:cNvPr id="6" name="Rectangle 5"/>
          <p:cNvSpPr>
            <a:spLocks noChangeArrowheads="1"/>
          </p:cNvSpPr>
          <p:nvPr/>
        </p:nvSpPr>
        <p:spPr bwMode="auto">
          <a:xfrm>
            <a:off x="3657600" y="1554480"/>
            <a:ext cx="1524000" cy="347472"/>
          </a:xfrm>
          <a:prstGeom prst="rect">
            <a:avLst/>
          </a:prstGeom>
          <a:noFill/>
          <a:ln w="38100" algn="ctr">
            <a:solidFill>
              <a:srgbClr val="0000FF"/>
            </a:solidFill>
            <a:round/>
            <a:headEnd/>
            <a:tailEnd/>
          </a:ln>
        </p:spPr>
        <p:txBody>
          <a:bodyPr/>
          <a:lstStyle/>
          <a:p>
            <a:pPr defTabSz="1357313"/>
            <a:endParaRPr lang="en-US" sz="2400" dirty="0">
              <a:solidFill>
                <a:srgbClr val="0000FF"/>
              </a:solidFill>
            </a:endParaRPr>
          </a:p>
        </p:txBody>
      </p:sp>
      <p:sp>
        <p:nvSpPr>
          <p:cNvPr id="7" name="Rectangle 6"/>
          <p:cNvSpPr>
            <a:spLocks noChangeArrowheads="1"/>
          </p:cNvSpPr>
          <p:nvPr/>
        </p:nvSpPr>
        <p:spPr bwMode="auto">
          <a:xfrm>
            <a:off x="6217920" y="1905000"/>
            <a:ext cx="1005840" cy="457200"/>
          </a:xfrm>
          <a:prstGeom prst="rect">
            <a:avLst/>
          </a:prstGeom>
          <a:noFill/>
          <a:ln w="38100" algn="ctr">
            <a:solidFill>
              <a:srgbClr val="0000FF"/>
            </a:solidFill>
            <a:round/>
            <a:headEnd/>
            <a:tailEnd/>
          </a:ln>
        </p:spPr>
        <p:txBody>
          <a:bodyPr/>
          <a:lstStyle/>
          <a:p>
            <a:pPr defTabSz="1357313"/>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art II - Authentication.JPG"/>
          <p:cNvPicPr>
            <a:picLocks noChangeAspect="1"/>
          </p:cNvPicPr>
          <p:nvPr/>
        </p:nvPicPr>
        <p:blipFill>
          <a:blip r:embed="rId3" cstate="print"/>
          <a:stretch>
            <a:fillRect/>
          </a:stretch>
        </p:blipFill>
        <p:spPr>
          <a:xfrm>
            <a:off x="914400" y="914400"/>
            <a:ext cx="7315200" cy="3258504"/>
          </a:xfrm>
          <a:prstGeom prst="rect">
            <a:avLst/>
          </a:prstGeom>
        </p:spPr>
      </p:pic>
      <p:sp>
        <p:nvSpPr>
          <p:cNvPr id="13314" name="Title 2"/>
          <p:cNvSpPr>
            <a:spLocks noGrp="1"/>
          </p:cNvSpPr>
          <p:nvPr>
            <p:ph type="title"/>
          </p:nvPr>
        </p:nvSpPr>
        <p:spPr>
          <a:xfrm>
            <a:off x="457200" y="0"/>
            <a:ext cx="8229600" cy="827088"/>
          </a:xfrm>
        </p:spPr>
        <p:txBody>
          <a:bodyPr/>
          <a:lstStyle/>
          <a:p>
            <a:pPr>
              <a:tabLst>
                <a:tab pos="3825875" algn="l"/>
              </a:tabLst>
              <a:defRPr/>
            </a:pPr>
            <a:r>
              <a:rPr lang="en-US" sz="2800" b="1" i="1" dirty="0" smtClean="0">
                <a:solidFill>
                  <a:schemeClr val="tx1"/>
                </a:solidFill>
                <a:latin typeface="Arial" pitchFamily="34" charset="0"/>
                <a:cs typeface="Arial" pitchFamily="34" charset="0"/>
              </a:rPr>
              <a:t>Part II – Authentication</a:t>
            </a:r>
          </a:p>
        </p:txBody>
      </p:sp>
      <p:sp>
        <p:nvSpPr>
          <p:cNvPr id="17411" name="Rectangle 2"/>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endParaRPr lang="en-US" dirty="0"/>
          </a:p>
        </p:txBody>
      </p:sp>
      <p:sp>
        <p:nvSpPr>
          <p:cNvPr id="17412" name="TextBox 7"/>
          <p:cNvSpPr txBox="1">
            <a:spLocks noChangeArrowheads="1"/>
          </p:cNvSpPr>
          <p:nvPr/>
        </p:nvSpPr>
        <p:spPr bwMode="auto">
          <a:xfrm>
            <a:off x="0" y="4230231"/>
            <a:ext cx="9220200" cy="2246769"/>
          </a:xfrm>
          <a:prstGeom prst="rect">
            <a:avLst/>
          </a:prstGeom>
          <a:noFill/>
          <a:ln w="9525">
            <a:noFill/>
            <a:miter lim="800000"/>
            <a:headEnd/>
            <a:tailEnd/>
          </a:ln>
        </p:spPr>
        <p:txBody>
          <a:bodyPr wrap="square">
            <a:spAutoFit/>
          </a:bodyPr>
          <a:lstStyle/>
          <a:p>
            <a:pPr marL="228600" indent="-228600">
              <a:buFont typeface="Wingdings" pitchFamily="2" charset="2"/>
              <a:buChar char="§"/>
            </a:pPr>
            <a:r>
              <a:rPr lang="en-US" sz="1400" dirty="0" smtClean="0"/>
              <a:t>DOD ID Number will be the primary number utilized; SSN should only be used if DOD ID Number is not available</a:t>
            </a:r>
          </a:p>
          <a:p>
            <a:pPr marL="228600" indent="-228600">
              <a:buFont typeface="Wingdings" pitchFamily="2" charset="2"/>
              <a:buChar char="§"/>
            </a:pPr>
            <a:endParaRPr lang="en-US" sz="1400" dirty="0" smtClean="0"/>
          </a:p>
          <a:p>
            <a:pPr marL="228600" indent="-228600">
              <a:buFont typeface="Wingdings" pitchFamily="2" charset="2"/>
              <a:buChar char="§"/>
            </a:pPr>
            <a:r>
              <a:rPr lang="en-US" sz="1400" dirty="0" smtClean="0"/>
              <a:t>Use Enterprise email address </a:t>
            </a:r>
          </a:p>
          <a:p>
            <a:pPr marL="228600" indent="-228600">
              <a:buFont typeface="Wingdings" pitchFamily="2" charset="2"/>
              <a:buChar char="§"/>
            </a:pPr>
            <a:endParaRPr lang="en-US" sz="1400" dirty="0"/>
          </a:p>
          <a:p>
            <a:pPr marL="228600" indent="-228600">
              <a:buFont typeface="Wingdings" pitchFamily="2" charset="2"/>
              <a:buChar char="§"/>
            </a:pPr>
            <a:r>
              <a:rPr lang="en-US" sz="1400" dirty="0" smtClean="0"/>
              <a:t>If a supplementary review is not required, then the user will select “NO” in Part II, block c1 and leave the remaining section blank </a:t>
            </a:r>
          </a:p>
          <a:p>
            <a:pPr marL="228600" indent="-228600">
              <a:buFont typeface="Wingdings" pitchFamily="2" charset="2"/>
              <a:buChar char="§"/>
            </a:pPr>
            <a:endParaRPr lang="en-US" sz="1400" dirty="0" smtClean="0"/>
          </a:p>
          <a:p>
            <a:pPr marL="228600" indent="-228600">
              <a:buFont typeface="Wingdings" pitchFamily="2" charset="2"/>
              <a:buChar char="§"/>
            </a:pPr>
            <a:r>
              <a:rPr lang="en-US" sz="1400" dirty="0" smtClean="0"/>
              <a:t>Rated NCO’s signature will verify the accuracy of administrative data in Part I, the rating officials and counseling dates in Part II, the duty description in Part III, and the APFT and HT/WT entries in Part IV</a:t>
            </a:r>
            <a:endParaRPr lang="en-US" sz="1400" dirty="0"/>
          </a:p>
        </p:txBody>
      </p:sp>
      <p:sp>
        <p:nvSpPr>
          <p:cNvPr id="9" name="Rectangle 8"/>
          <p:cNvSpPr>
            <a:spLocks noChangeArrowheads="1"/>
          </p:cNvSpPr>
          <p:nvPr/>
        </p:nvSpPr>
        <p:spPr bwMode="auto">
          <a:xfrm>
            <a:off x="5321808" y="3840480"/>
            <a:ext cx="1828800" cy="292608"/>
          </a:xfrm>
          <a:prstGeom prst="rect">
            <a:avLst/>
          </a:prstGeom>
          <a:noFill/>
          <a:ln w="38100" algn="ctr">
            <a:solidFill>
              <a:srgbClr val="0000FF"/>
            </a:solidFill>
            <a:round/>
            <a:headEnd/>
            <a:tailEnd/>
          </a:ln>
        </p:spPr>
        <p:txBody>
          <a:bodyPr/>
          <a:lstStyle/>
          <a:p>
            <a:pPr defTabSz="1357313"/>
            <a:endParaRPr lang="en-US" sz="2400" dirty="0">
              <a:solidFill>
                <a:srgbClr val="0000FF"/>
              </a:solidFill>
            </a:endParaRPr>
          </a:p>
        </p:txBody>
      </p:sp>
      <p:sp>
        <p:nvSpPr>
          <p:cNvPr id="10" name="Rectangle 9"/>
          <p:cNvSpPr>
            <a:spLocks noChangeArrowheads="1"/>
          </p:cNvSpPr>
          <p:nvPr/>
        </p:nvSpPr>
        <p:spPr bwMode="auto">
          <a:xfrm>
            <a:off x="5943600" y="1371600"/>
            <a:ext cx="2240280" cy="457200"/>
          </a:xfrm>
          <a:prstGeom prst="rect">
            <a:avLst/>
          </a:prstGeom>
          <a:noFill/>
          <a:ln w="38100" algn="ctr">
            <a:solidFill>
              <a:srgbClr val="0000FF"/>
            </a:solidFill>
            <a:round/>
            <a:headEnd/>
            <a:tailEnd/>
          </a:ln>
        </p:spPr>
        <p:txBody>
          <a:bodyPr/>
          <a:lstStyle/>
          <a:p>
            <a:pPr defTabSz="1357313"/>
            <a:endParaRPr lang="en-US" sz="2400" dirty="0">
              <a:solidFill>
                <a:srgbClr val="0000FF"/>
              </a:solidFill>
            </a:endParaRPr>
          </a:p>
        </p:txBody>
      </p:sp>
      <p:sp>
        <p:nvSpPr>
          <p:cNvPr id="12" name="Oval 11"/>
          <p:cNvSpPr/>
          <p:nvPr/>
        </p:nvSpPr>
        <p:spPr bwMode="auto">
          <a:xfrm>
            <a:off x="914400" y="3276600"/>
            <a:ext cx="990600" cy="228600"/>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4" name="Oval 13"/>
          <p:cNvSpPr/>
          <p:nvPr/>
        </p:nvSpPr>
        <p:spPr bwMode="auto">
          <a:xfrm>
            <a:off x="914400" y="2788920"/>
            <a:ext cx="990600" cy="228600"/>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228600" indent="-228600" eaLnBrk="0" fontAlgn="base" hangingPunct="0">
          <a:lnSpc>
            <a:spcPct val="150000"/>
          </a:lnSpc>
          <a:buClr>
            <a:srgbClr val="000000"/>
          </a:buClr>
          <a:buSzPct val="100000"/>
          <a:buFont typeface="Wingdings" pitchFamily="2" charset="2"/>
          <a:buChar char="§"/>
          <a:defRPr sz="2200" dirty="0" smtClean="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12363</TotalTime>
  <Words>7577</Words>
  <Application>Microsoft Office PowerPoint</Application>
  <PresentationFormat>On-screen Show (4:3)</PresentationFormat>
  <Paragraphs>590</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Wingdings</vt:lpstr>
      <vt:lpstr>17_Default Design</vt:lpstr>
      <vt:lpstr>DA Form 2166-9 Series</vt:lpstr>
      <vt:lpstr>Agenda</vt:lpstr>
      <vt:lpstr>Agenda (cont.)</vt:lpstr>
      <vt:lpstr>What is Changing on the NCOER</vt:lpstr>
      <vt:lpstr>NCOER Support Form – Page 1</vt:lpstr>
      <vt:lpstr>NCOER Support Form – Page 2</vt:lpstr>
      <vt:lpstr>Grade Plate NCOER – Page 1</vt:lpstr>
      <vt:lpstr>Part I – Administrative Data</vt:lpstr>
      <vt:lpstr>Part II – Authentication</vt:lpstr>
      <vt:lpstr>Part III – Duty Description</vt:lpstr>
      <vt:lpstr>Part IVa and IVb – APFT and HT / WT</vt:lpstr>
      <vt:lpstr>Army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IV – CHARACTER</vt:lpstr>
      <vt:lpstr>Part IV – Rater Assessment (SGT)</vt:lpstr>
      <vt:lpstr>Part IV – Rater Assessment (SSG-1SG/MSG)</vt:lpstr>
      <vt:lpstr>Part IV – Rater Assessment (CSM/SGM)</vt:lpstr>
      <vt:lpstr>PowerPoint Presentation</vt:lpstr>
      <vt:lpstr>Part V – Senior Rater Assessment (SGT)</vt:lpstr>
      <vt:lpstr>Part V – Senior Rater Assessment (SSG-CSM/SGM)</vt:lpstr>
      <vt:lpstr>Summary</vt:lpstr>
      <vt:lpstr>Summary (cont.)</vt:lpstr>
      <vt:lpstr>PowerPoint Presentation</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Elmore, Michael J CIV</cp:lastModifiedBy>
  <cp:revision>1242</cp:revision>
  <dcterms:created xsi:type="dcterms:W3CDTF">2013-08-27T21:11:28Z</dcterms:created>
  <dcterms:modified xsi:type="dcterms:W3CDTF">2015-10-09T17:45:53Z</dcterms:modified>
</cp:coreProperties>
</file>