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64" r:id="rId2"/>
    <p:sldId id="352" r:id="rId3"/>
    <p:sldId id="370" r:id="rId4"/>
    <p:sldId id="345" r:id="rId5"/>
    <p:sldId id="364" r:id="rId6"/>
    <p:sldId id="367" r:id="rId7"/>
    <p:sldId id="368" r:id="rId8"/>
    <p:sldId id="353" r:id="rId9"/>
    <p:sldId id="354" r:id="rId10"/>
    <p:sldId id="356" r:id="rId11"/>
    <p:sldId id="366" r:id="rId12"/>
    <p:sldId id="372" r:id="rId13"/>
    <p:sldId id="373" r:id="rId14"/>
    <p:sldId id="371" r:id="rId15"/>
    <p:sldId id="369"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vid.griffee" initials="d" lastIdx="1" clrIdx="0"/>
  <p:cmAuthor id="1" name="john.jasinski" initials="j" lastIdx="16" clrIdx="1">
    <p:extLst>
      <p:ext uri="{19B8F6BF-5375-455C-9EA6-DF929625EA0E}">
        <p15:presenceInfo xmlns:p15="http://schemas.microsoft.com/office/powerpoint/2012/main" userId="john.jasinsk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D03B"/>
    <a:srgbClr val="008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3" autoAdjust="0"/>
    <p:restoredTop sz="96586" autoAdjust="0"/>
  </p:normalViewPr>
  <p:slideViewPr>
    <p:cSldViewPr>
      <p:cViewPr varScale="1">
        <p:scale>
          <a:sx n="112" d="100"/>
          <a:sy n="112" d="100"/>
        </p:scale>
        <p:origin x="258" y="90"/>
      </p:cViewPr>
      <p:guideLst>
        <p:guide orient="horz" pos="2160"/>
        <p:guide pos="2880"/>
      </p:guideLst>
    </p:cSldViewPr>
  </p:slideViewPr>
  <p:outlineViewPr>
    <p:cViewPr>
      <p:scale>
        <a:sx n="33" d="100"/>
        <a:sy n="33" d="100"/>
      </p:scale>
      <p:origin x="48" y="267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5" d="100"/>
          <a:sy n="85" d="100"/>
        </p:scale>
        <p:origin x="2832"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388"/>
          </a:xfrm>
          <a:prstGeom prst="rect">
            <a:avLst/>
          </a:prstGeom>
        </p:spPr>
        <p:txBody>
          <a:bodyPr vert="horz" lIns="95666" tIns="47833" rIns="95666" bIns="47833" rtlCol="0"/>
          <a:lstStyle>
            <a:lvl1pPr algn="l">
              <a:defRPr sz="1200"/>
            </a:lvl1pPr>
          </a:lstStyle>
          <a:p>
            <a:endParaRPr lang="en-US" dirty="0"/>
          </a:p>
        </p:txBody>
      </p:sp>
      <p:sp>
        <p:nvSpPr>
          <p:cNvPr id="3" name="Date Placeholder 2"/>
          <p:cNvSpPr>
            <a:spLocks noGrp="1"/>
          </p:cNvSpPr>
          <p:nvPr>
            <p:ph type="dt" sz="quarter" idx="1"/>
          </p:nvPr>
        </p:nvSpPr>
        <p:spPr>
          <a:xfrm>
            <a:off x="4143586" y="1"/>
            <a:ext cx="3169920" cy="480388"/>
          </a:xfrm>
          <a:prstGeom prst="rect">
            <a:avLst/>
          </a:prstGeom>
        </p:spPr>
        <p:txBody>
          <a:bodyPr vert="horz" lIns="95666" tIns="47833" rIns="95666" bIns="47833" rtlCol="0"/>
          <a:lstStyle>
            <a:lvl1pPr algn="r">
              <a:defRPr sz="1200"/>
            </a:lvl1pPr>
          </a:lstStyle>
          <a:p>
            <a:fld id="{4B916AB6-937F-4111-A927-777CC0CF99CC}" type="datetimeFigureOut">
              <a:rPr lang="en-US" smtClean="0"/>
              <a:pPr/>
              <a:t>10/8/2015</a:t>
            </a:fld>
            <a:endParaRPr lang="en-US" dirty="0"/>
          </a:p>
        </p:txBody>
      </p:sp>
      <p:sp>
        <p:nvSpPr>
          <p:cNvPr id="4" name="Footer Placeholder 3"/>
          <p:cNvSpPr>
            <a:spLocks noGrp="1"/>
          </p:cNvSpPr>
          <p:nvPr>
            <p:ph type="ftr" sz="quarter" idx="2"/>
          </p:nvPr>
        </p:nvSpPr>
        <p:spPr>
          <a:xfrm>
            <a:off x="0" y="9119174"/>
            <a:ext cx="3169920" cy="480388"/>
          </a:xfrm>
          <a:prstGeom prst="rect">
            <a:avLst/>
          </a:prstGeom>
        </p:spPr>
        <p:txBody>
          <a:bodyPr vert="horz" lIns="95666" tIns="47833" rIns="95666" bIns="4783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586" y="9119174"/>
            <a:ext cx="3169920" cy="480388"/>
          </a:xfrm>
          <a:prstGeom prst="rect">
            <a:avLst/>
          </a:prstGeom>
        </p:spPr>
        <p:txBody>
          <a:bodyPr vert="horz" lIns="95666" tIns="47833" rIns="95666" bIns="47833" rtlCol="0" anchor="b"/>
          <a:lstStyle>
            <a:lvl1pPr algn="r">
              <a:defRPr sz="1200"/>
            </a:lvl1pPr>
          </a:lstStyle>
          <a:p>
            <a:fld id="{E9B39D2A-BF0D-444B-BD4A-808419B8F293}" type="slidenum">
              <a:rPr lang="en-US" smtClean="0"/>
              <a:pPr/>
              <a:t>‹#›</a:t>
            </a:fld>
            <a:endParaRPr lang="en-US" dirty="0"/>
          </a:p>
        </p:txBody>
      </p:sp>
    </p:spTree>
    <p:extLst>
      <p:ext uri="{BB962C8B-B14F-4D97-AF65-F5344CB8AC3E}">
        <p14:creationId xmlns:p14="http://schemas.microsoft.com/office/powerpoint/2010/main" val="38465521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5666" tIns="47833" rIns="95666" bIns="47833" rtlCol="0"/>
          <a:lstStyle>
            <a:lvl1pPr algn="l">
              <a:defRPr sz="1200"/>
            </a:lvl1pPr>
          </a:lstStyle>
          <a:p>
            <a:endParaRPr lang="en-US" dirty="0"/>
          </a:p>
        </p:txBody>
      </p:sp>
      <p:sp>
        <p:nvSpPr>
          <p:cNvPr id="3" name="Date Placeholder 2"/>
          <p:cNvSpPr>
            <a:spLocks noGrp="1"/>
          </p:cNvSpPr>
          <p:nvPr>
            <p:ph type="dt" idx="1"/>
          </p:nvPr>
        </p:nvSpPr>
        <p:spPr>
          <a:xfrm>
            <a:off x="4143586" y="1"/>
            <a:ext cx="3169920" cy="480060"/>
          </a:xfrm>
          <a:prstGeom prst="rect">
            <a:avLst/>
          </a:prstGeom>
        </p:spPr>
        <p:txBody>
          <a:bodyPr vert="horz" lIns="95666" tIns="47833" rIns="95666" bIns="47833" rtlCol="0"/>
          <a:lstStyle>
            <a:lvl1pPr algn="r">
              <a:defRPr sz="1200"/>
            </a:lvl1pPr>
          </a:lstStyle>
          <a:p>
            <a:fld id="{A9629A97-7816-4E13-815C-F55F51C23702}" type="datetimeFigureOut">
              <a:rPr lang="en-US" smtClean="0"/>
              <a:pPr/>
              <a:t>10/8/2015</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5666" tIns="47833" rIns="95666" bIns="47833"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5666" tIns="47833" rIns="95666" bIns="4783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5666" tIns="47833" rIns="95666" bIns="4783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6" y="9119474"/>
            <a:ext cx="3169920" cy="480060"/>
          </a:xfrm>
          <a:prstGeom prst="rect">
            <a:avLst/>
          </a:prstGeom>
        </p:spPr>
        <p:txBody>
          <a:bodyPr vert="horz" lIns="95666" tIns="47833" rIns="95666" bIns="47833" rtlCol="0" anchor="b"/>
          <a:lstStyle>
            <a:lvl1pPr algn="r">
              <a:defRPr sz="1200"/>
            </a:lvl1pPr>
          </a:lstStyle>
          <a:p>
            <a:fld id="{B6B13AE2-D634-497F-8AEE-F136ED92B783}" type="slidenum">
              <a:rPr lang="en-US" smtClean="0"/>
              <a:pPr/>
              <a:t>‹#›</a:t>
            </a:fld>
            <a:endParaRPr lang="en-US" dirty="0"/>
          </a:p>
        </p:txBody>
      </p:sp>
    </p:spTree>
    <p:extLst>
      <p:ext uri="{BB962C8B-B14F-4D97-AF65-F5344CB8AC3E}">
        <p14:creationId xmlns:p14="http://schemas.microsoft.com/office/powerpoint/2010/main" val="2144675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9425" y="188913"/>
            <a:ext cx="6292850" cy="4721225"/>
          </a:xfrm>
        </p:spPr>
      </p:sp>
      <p:sp>
        <p:nvSpPr>
          <p:cNvPr id="3" name="Notes Placeholder 2"/>
          <p:cNvSpPr>
            <a:spLocks noGrp="1"/>
          </p:cNvSpPr>
          <p:nvPr>
            <p:ph type="body" idx="1"/>
          </p:nvPr>
        </p:nvSpPr>
        <p:spPr>
          <a:xfrm>
            <a:off x="763325" y="5194092"/>
            <a:ext cx="5724939" cy="3777521"/>
          </a:xfrm>
        </p:spPr>
        <p:txBody>
          <a:bodyPr>
            <a:normAutofit/>
          </a:bodyPr>
          <a:lstStyle/>
          <a:p>
            <a:r>
              <a:rPr lang="en-US" sz="1200" baseline="0" dirty="0" smtClean="0">
                <a:latin typeface="Arial" pitchFamily="34" charset="0"/>
                <a:cs typeface="Arial" pitchFamily="34" charset="0"/>
              </a:rPr>
              <a:t>Good morning/afternoon.  My name is __________.  I’m the __________ at ________________.  Today I’m going to provide you an overview of the revised Noncommissioned Officer Evaluation Reporting System.  Please note that modules two through four will provide in-depth information concerning the updated policy changes, the NCOER Support Form and three grade plate NCOERs, and profile management.</a:t>
            </a:r>
          </a:p>
          <a:p>
            <a:endParaRPr lang="en-US" sz="1200" baseline="0" dirty="0" smtClean="0">
              <a:latin typeface="Arial" pitchFamily="34" charset="0"/>
              <a:cs typeface="Arial" pitchFamily="34" charset="0"/>
            </a:endParaRPr>
          </a:p>
          <a:p>
            <a:r>
              <a:rPr lang="en-US" sz="1200" baseline="0" dirty="0" smtClean="0">
                <a:latin typeface="Arial" pitchFamily="34" charset="0"/>
                <a:cs typeface="Arial" pitchFamily="34" charset="0"/>
              </a:rPr>
              <a:t>NEXT SLIDE</a:t>
            </a:r>
          </a:p>
        </p:txBody>
      </p:sp>
      <p:sp>
        <p:nvSpPr>
          <p:cNvPr id="4" name="Slide Number Placeholder 3"/>
          <p:cNvSpPr>
            <a:spLocks noGrp="1"/>
          </p:cNvSpPr>
          <p:nvPr>
            <p:ph type="sldNum" sz="quarter" idx="10"/>
          </p:nvPr>
        </p:nvSpPr>
        <p:spPr/>
        <p:txBody>
          <a:bodyPr/>
          <a:lstStyle/>
          <a:p>
            <a:fld id="{B6B13AE2-D634-497F-8AEE-F136ED92B783}" type="slidenum">
              <a:rPr lang="en-US" smtClean="0"/>
              <a:pPr/>
              <a:t>1</a:t>
            </a:fld>
            <a:endParaRPr lang="en-US" dirty="0"/>
          </a:p>
        </p:txBody>
      </p:sp>
    </p:spTree>
    <p:extLst>
      <p:ext uri="{BB962C8B-B14F-4D97-AF65-F5344CB8AC3E}">
        <p14:creationId xmlns:p14="http://schemas.microsoft.com/office/powerpoint/2010/main" val="3120032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479425" y="188913"/>
            <a:ext cx="6292850" cy="4721225"/>
          </a:xfrm>
          <a:noFill/>
          <a:ln>
            <a:solidFill>
              <a:srgbClr val="000000"/>
            </a:solidFill>
            <a:miter lim="800000"/>
            <a:headEnd/>
            <a:tailEnd/>
          </a:ln>
        </p:spPr>
      </p:sp>
      <p:sp>
        <p:nvSpPr>
          <p:cNvPr id="47107" name="Notes Placeholder 2"/>
          <p:cNvSpPr>
            <a:spLocks noGrp="1"/>
          </p:cNvSpPr>
          <p:nvPr>
            <p:ph type="body" idx="1"/>
          </p:nvPr>
        </p:nvSpPr>
        <p:spPr bwMode="auto">
          <a:xfrm>
            <a:off x="763325" y="5194090"/>
            <a:ext cx="5724939" cy="3777521"/>
          </a:xfrm>
          <a:noFill/>
        </p:spPr>
        <p:txBody>
          <a:bodyPr wrap="square" numCol="1" anchor="t" anchorCtr="0" compatLnSpc="1">
            <a:prstTxWarp prst="textNoShape">
              <a:avLst/>
            </a:prstTxWarp>
            <a:noAutofit/>
          </a:bodyPr>
          <a:lstStyle/>
          <a:p>
            <a:pPr eaLnBrk="1" hangingPunct="1">
              <a:spcBef>
                <a:spcPct val="0"/>
              </a:spcBef>
            </a:pPr>
            <a:r>
              <a:rPr lang="en-US" sz="800" dirty="0">
                <a:latin typeface="Arial" pitchFamily="34" charset="0"/>
              </a:rPr>
              <a:t>Whereas the direct-level report for Sergeant uses a 2-box scale, the organizational-level report for Staff Sergeant through First Sergeant / Master Sergeant (SSG-1SG/MSG) uses a 4-box scale </a:t>
            </a:r>
            <a:r>
              <a:rPr lang="en-US" sz="800" dirty="0" smtClean="0">
                <a:latin typeface="Arial" pitchFamily="34" charset="0"/>
              </a:rPr>
              <a:t>(“FAR </a:t>
            </a:r>
            <a:r>
              <a:rPr lang="en-US" sz="800" dirty="0">
                <a:latin typeface="Arial" pitchFamily="34" charset="0"/>
              </a:rPr>
              <a:t>EXCEEDED STANDARD</a:t>
            </a:r>
            <a:r>
              <a:rPr lang="en-US" sz="800" dirty="0" smtClean="0">
                <a:latin typeface="Arial" pitchFamily="34" charset="0"/>
              </a:rPr>
              <a:t>,” “EXCEEDED </a:t>
            </a:r>
            <a:r>
              <a:rPr lang="en-US" sz="800" dirty="0">
                <a:latin typeface="Arial" pitchFamily="34" charset="0"/>
              </a:rPr>
              <a:t>STANDARD</a:t>
            </a:r>
            <a:r>
              <a:rPr lang="en-US" sz="800" dirty="0" smtClean="0">
                <a:latin typeface="Arial" pitchFamily="34" charset="0"/>
              </a:rPr>
              <a:t>,” “MET </a:t>
            </a:r>
            <a:r>
              <a:rPr lang="en-US" sz="800" dirty="0">
                <a:latin typeface="Arial" pitchFamily="34" charset="0"/>
              </a:rPr>
              <a:t>STANDARD</a:t>
            </a:r>
            <a:r>
              <a:rPr lang="en-US" sz="800" dirty="0" smtClean="0">
                <a:latin typeface="Arial" pitchFamily="34" charset="0"/>
              </a:rPr>
              <a:t>,” “DID </a:t>
            </a:r>
            <a:r>
              <a:rPr lang="en-US" sz="800" dirty="0">
                <a:latin typeface="Arial" pitchFamily="34" charset="0"/>
              </a:rPr>
              <a:t>NOT MEET </a:t>
            </a:r>
            <a:r>
              <a:rPr lang="en-US" sz="800" dirty="0" smtClean="0">
                <a:latin typeface="Arial" pitchFamily="34" charset="0"/>
              </a:rPr>
              <a:t>STANDARD”).  </a:t>
            </a:r>
            <a:r>
              <a:rPr lang="en-US" sz="800" dirty="0">
                <a:latin typeface="Arial" pitchFamily="34" charset="0"/>
              </a:rPr>
              <a:t>High level definitions for these boxes are contained in later briefings.  This NCOER </a:t>
            </a:r>
            <a:r>
              <a:rPr lang="en-US" sz="800" dirty="0" smtClean="0">
                <a:latin typeface="Arial" pitchFamily="34" charset="0"/>
              </a:rPr>
              <a:t>will </a:t>
            </a:r>
            <a:r>
              <a:rPr lang="en-US" sz="800" dirty="0">
                <a:latin typeface="Arial" pitchFamily="34" charset="0"/>
              </a:rPr>
              <a:t>focus on organizational systems and processes.</a:t>
            </a:r>
          </a:p>
          <a:p>
            <a:pPr eaLnBrk="1" hangingPunct="1">
              <a:spcBef>
                <a:spcPct val="0"/>
              </a:spcBef>
            </a:pPr>
            <a:endParaRPr lang="en-US" sz="800" dirty="0">
              <a:latin typeface="Arial" pitchFamily="34" charset="0"/>
            </a:endParaRPr>
          </a:p>
          <a:p>
            <a:pPr eaLnBrk="1" hangingPunct="1">
              <a:spcBef>
                <a:spcPct val="0"/>
              </a:spcBef>
            </a:pPr>
            <a:r>
              <a:rPr lang="en-US" sz="800" dirty="0">
                <a:latin typeface="Arial" pitchFamily="34" charset="0"/>
              </a:rPr>
              <a:t>Rater comments will remain in bullet format.</a:t>
            </a:r>
          </a:p>
          <a:p>
            <a:pPr eaLnBrk="1" hangingPunct="1">
              <a:spcBef>
                <a:spcPct val="0"/>
              </a:spcBef>
            </a:pPr>
            <a:endParaRPr lang="en-US" sz="800" dirty="0">
              <a:latin typeface="Arial" pitchFamily="34" charset="0"/>
            </a:endParaRPr>
          </a:p>
          <a:p>
            <a:pPr eaLnBrk="1" hangingPunct="1">
              <a:spcBef>
                <a:spcPct val="0"/>
              </a:spcBef>
            </a:pPr>
            <a:r>
              <a:rPr lang="en-US" sz="800" dirty="0">
                <a:latin typeface="Arial" pitchFamily="34" charset="0"/>
              </a:rPr>
              <a:t>As for the </a:t>
            </a:r>
            <a:r>
              <a:rPr lang="en-US" sz="800" dirty="0" smtClean="0">
                <a:latin typeface="Arial" pitchFamily="34" charset="0"/>
              </a:rPr>
              <a:t>rater’s </a:t>
            </a:r>
            <a:r>
              <a:rPr lang="en-US" sz="800" dirty="0">
                <a:latin typeface="Arial" pitchFamily="34" charset="0"/>
              </a:rPr>
              <a:t>assessment of overall performance, the </a:t>
            </a:r>
            <a:r>
              <a:rPr lang="en-US" sz="800" dirty="0" smtClean="0">
                <a:latin typeface="Arial" pitchFamily="34" charset="0"/>
              </a:rPr>
              <a:t>rater </a:t>
            </a:r>
            <a:r>
              <a:rPr lang="en-US" sz="800" dirty="0">
                <a:latin typeface="Arial" pitchFamily="34" charset="0"/>
              </a:rPr>
              <a:t>will assess the </a:t>
            </a:r>
            <a:r>
              <a:rPr lang="en-US" sz="800" dirty="0" smtClean="0">
                <a:latin typeface="Arial" pitchFamily="34" charset="0"/>
              </a:rPr>
              <a:t>rated </a:t>
            </a:r>
            <a:r>
              <a:rPr lang="en-US" sz="800" dirty="0">
                <a:latin typeface="Arial" pitchFamily="34" charset="0"/>
              </a:rPr>
              <a:t>NCO’s overall performance compared to other NCOs in that rank/grade using the 4-box scale while providing comments.  </a:t>
            </a:r>
            <a:r>
              <a:rPr lang="en-US" sz="800" dirty="0">
                <a:latin typeface="Arial" pitchFamily="34" charset="0"/>
                <a:cs typeface="Arial" pitchFamily="34" charset="0"/>
              </a:rPr>
              <a:t>For those who are assessing NCOs in a particular rank for the first time, the </a:t>
            </a:r>
            <a:r>
              <a:rPr lang="en-US" sz="800" dirty="0" smtClean="0">
                <a:latin typeface="Arial" pitchFamily="34" charset="0"/>
                <a:cs typeface="Arial" pitchFamily="34" charset="0"/>
              </a:rPr>
              <a:t>rater </a:t>
            </a:r>
            <a:r>
              <a:rPr lang="en-US" sz="800" dirty="0">
                <a:latin typeface="Arial" pitchFamily="34" charset="0"/>
                <a:cs typeface="Arial" pitchFamily="34" charset="0"/>
              </a:rPr>
              <a:t>will use </a:t>
            </a:r>
            <a:r>
              <a:rPr lang="en-US" sz="800" dirty="0" smtClean="0">
                <a:latin typeface="Arial" pitchFamily="34" charset="0"/>
                <a:cs typeface="Arial" pitchFamily="34" charset="0"/>
              </a:rPr>
              <a:t>his/her </a:t>
            </a:r>
            <a:r>
              <a:rPr lang="en-US" sz="800" dirty="0">
                <a:latin typeface="Arial" pitchFamily="34" charset="0"/>
                <a:cs typeface="Arial" pitchFamily="34" charset="0"/>
              </a:rPr>
              <a:t>experience when providing comments.  The </a:t>
            </a:r>
            <a:r>
              <a:rPr lang="en-US" sz="800" dirty="0" smtClean="0">
                <a:latin typeface="Arial" pitchFamily="34" charset="0"/>
                <a:cs typeface="Arial" pitchFamily="34" charset="0"/>
              </a:rPr>
              <a:t>rater </a:t>
            </a:r>
            <a:r>
              <a:rPr lang="en-US" sz="800" dirty="0">
                <a:latin typeface="Arial" pitchFamily="34" charset="0"/>
                <a:cs typeface="Arial" pitchFamily="34" charset="0"/>
              </a:rPr>
              <a:t>is not limited in which box they choose </a:t>
            </a:r>
            <a:r>
              <a:rPr lang="en-US" sz="800">
                <a:latin typeface="Arial" pitchFamily="34" charset="0"/>
                <a:cs typeface="Arial" pitchFamily="34" charset="0"/>
              </a:rPr>
              <a:t>but </a:t>
            </a:r>
            <a:r>
              <a:rPr lang="en-US" sz="800" smtClean="0">
                <a:latin typeface="Arial" pitchFamily="34" charset="0"/>
                <a:cs typeface="Arial" pitchFamily="34" charset="0"/>
              </a:rPr>
              <a:t>the </a:t>
            </a:r>
            <a:r>
              <a:rPr lang="en-US" sz="800" dirty="0">
                <a:latin typeface="Arial" pitchFamily="34" charset="0"/>
                <a:cs typeface="Arial" pitchFamily="34" charset="0"/>
              </a:rPr>
              <a:t>rating history, also known as a Rater Tendency, will overprint on the NCOER and will be visible to the </a:t>
            </a:r>
            <a:r>
              <a:rPr lang="en-US" sz="800" dirty="0" smtClean="0">
                <a:latin typeface="Arial" pitchFamily="34" charset="0"/>
                <a:cs typeface="Arial" pitchFamily="34" charset="0"/>
              </a:rPr>
              <a:t>rater’s </a:t>
            </a:r>
            <a:r>
              <a:rPr lang="en-US" sz="800" dirty="0">
                <a:latin typeface="Arial" pitchFamily="34" charset="0"/>
                <a:cs typeface="Arial" pitchFamily="34" charset="0"/>
              </a:rPr>
              <a:t>rating chain.</a:t>
            </a:r>
            <a:endParaRPr lang="en-US" sz="800" dirty="0">
              <a:latin typeface="Arial" pitchFamily="34" charset="0"/>
            </a:endParaRPr>
          </a:p>
          <a:p>
            <a:pPr eaLnBrk="1" hangingPunct="1">
              <a:spcBef>
                <a:spcPct val="0"/>
              </a:spcBef>
            </a:pPr>
            <a:endParaRPr lang="en-US" sz="800" dirty="0">
              <a:latin typeface="Arial" pitchFamily="34" charset="0"/>
            </a:endParaRPr>
          </a:p>
          <a:p>
            <a:pPr eaLnBrk="1" hangingPunct="1">
              <a:spcBef>
                <a:spcPct val="0"/>
              </a:spcBef>
            </a:pPr>
            <a:r>
              <a:rPr lang="en-US" sz="800" dirty="0">
                <a:latin typeface="Arial" pitchFamily="34" charset="0"/>
              </a:rPr>
              <a:t>The </a:t>
            </a:r>
            <a:r>
              <a:rPr lang="en-US" sz="800" dirty="0" smtClean="0">
                <a:latin typeface="Arial" pitchFamily="34" charset="0"/>
              </a:rPr>
              <a:t>senior rater </a:t>
            </a:r>
            <a:r>
              <a:rPr lang="en-US" sz="800" dirty="0">
                <a:latin typeface="Arial" pitchFamily="34" charset="0"/>
              </a:rPr>
              <a:t>assessment of the </a:t>
            </a:r>
            <a:r>
              <a:rPr lang="en-US" sz="800" dirty="0" smtClean="0">
                <a:latin typeface="Arial" pitchFamily="34" charset="0"/>
              </a:rPr>
              <a:t>rated </a:t>
            </a:r>
            <a:r>
              <a:rPr lang="en-US" sz="800" dirty="0">
                <a:latin typeface="Arial" pitchFamily="34" charset="0"/>
              </a:rPr>
              <a:t>NCO’s overall potential will be limited to </a:t>
            </a:r>
            <a:r>
              <a:rPr lang="en-US" sz="800" dirty="0" smtClean="0">
                <a:latin typeface="Arial" pitchFamily="34" charset="0"/>
              </a:rPr>
              <a:t>24% </a:t>
            </a:r>
            <a:r>
              <a:rPr lang="en-US" sz="800" dirty="0">
                <a:latin typeface="Arial" pitchFamily="34" charset="0"/>
              </a:rPr>
              <a:t>top block or </a:t>
            </a:r>
            <a:r>
              <a:rPr lang="en-US" sz="800" dirty="0" smtClean="0">
                <a:latin typeface="Arial" pitchFamily="34" charset="0"/>
              </a:rPr>
              <a:t>“MOST QUALIFIED”</a:t>
            </a:r>
            <a:r>
              <a:rPr lang="en-US" sz="800" baseline="0" dirty="0" smtClean="0">
                <a:latin typeface="Arial" pitchFamily="34" charset="0"/>
              </a:rPr>
              <a:t> selection</a:t>
            </a:r>
            <a:r>
              <a:rPr lang="en-US" sz="800" dirty="0" smtClean="0">
                <a:latin typeface="Arial" pitchFamily="34" charset="0"/>
              </a:rPr>
              <a:t>.  </a:t>
            </a:r>
            <a:r>
              <a:rPr lang="en-US" sz="800" dirty="0">
                <a:latin typeface="Arial" pitchFamily="34" charset="0"/>
              </a:rPr>
              <a:t>The term “Silver bullet” refers to the </a:t>
            </a:r>
            <a:r>
              <a:rPr lang="en-US" sz="800" dirty="0" smtClean="0">
                <a:latin typeface="Arial" pitchFamily="34" charset="0"/>
              </a:rPr>
              <a:t>senior rater </a:t>
            </a:r>
            <a:r>
              <a:rPr lang="en-US" sz="800" dirty="0">
                <a:latin typeface="Arial" pitchFamily="34" charset="0"/>
              </a:rPr>
              <a:t>being able to render a top block for any one of the first four reports.  For example, if the </a:t>
            </a:r>
            <a:r>
              <a:rPr lang="en-US" sz="800" dirty="0" smtClean="0">
                <a:latin typeface="Arial" pitchFamily="34" charset="0"/>
              </a:rPr>
              <a:t>senior rater </a:t>
            </a:r>
            <a:r>
              <a:rPr lang="en-US" sz="800" dirty="0">
                <a:latin typeface="Arial" pitchFamily="34" charset="0"/>
              </a:rPr>
              <a:t>renders a </a:t>
            </a:r>
            <a:r>
              <a:rPr lang="en-US" sz="800" dirty="0" smtClean="0">
                <a:latin typeface="Arial" pitchFamily="34" charset="0"/>
              </a:rPr>
              <a:t>“MOST QUALIFIED” </a:t>
            </a:r>
            <a:r>
              <a:rPr lang="en-US" sz="800" dirty="0">
                <a:latin typeface="Arial" pitchFamily="34" charset="0"/>
              </a:rPr>
              <a:t>for the first NCOER, then the next </a:t>
            </a:r>
            <a:r>
              <a:rPr lang="en-US" sz="800" dirty="0" smtClean="0">
                <a:latin typeface="Arial" pitchFamily="34" charset="0"/>
              </a:rPr>
              <a:t>seven </a:t>
            </a:r>
            <a:r>
              <a:rPr lang="en-US" sz="800" dirty="0">
                <a:latin typeface="Arial" pitchFamily="34" charset="0"/>
              </a:rPr>
              <a:t>will have to be either </a:t>
            </a:r>
            <a:r>
              <a:rPr lang="en-US" sz="800" dirty="0" smtClean="0">
                <a:latin typeface="Arial" pitchFamily="34" charset="0"/>
              </a:rPr>
              <a:t>“HIGHLY </a:t>
            </a:r>
            <a:r>
              <a:rPr lang="en-US" sz="800" dirty="0">
                <a:latin typeface="Arial" pitchFamily="34" charset="0"/>
              </a:rPr>
              <a:t>QUALIFIED</a:t>
            </a:r>
            <a:r>
              <a:rPr lang="en-US" sz="800" dirty="0" smtClean="0">
                <a:latin typeface="Arial" pitchFamily="34" charset="0"/>
              </a:rPr>
              <a:t>,” “QUALIFIED,” </a:t>
            </a:r>
            <a:r>
              <a:rPr lang="en-US" sz="800" dirty="0">
                <a:latin typeface="Arial" pitchFamily="34" charset="0"/>
              </a:rPr>
              <a:t>or </a:t>
            </a:r>
            <a:r>
              <a:rPr lang="en-US" sz="800" dirty="0" smtClean="0">
                <a:latin typeface="Arial" pitchFamily="34" charset="0"/>
              </a:rPr>
              <a:t>“NOT </a:t>
            </a:r>
            <a:r>
              <a:rPr lang="en-US" sz="800" dirty="0">
                <a:latin typeface="Arial" pitchFamily="34" charset="0"/>
              </a:rPr>
              <a:t>QUALIFIED</a:t>
            </a:r>
            <a:r>
              <a:rPr lang="en-US" sz="800" dirty="0" smtClean="0">
                <a:latin typeface="Arial" pitchFamily="34" charset="0"/>
              </a:rPr>
              <a:t>.”  </a:t>
            </a:r>
            <a:r>
              <a:rPr lang="en-US" sz="800" dirty="0">
                <a:latin typeface="Arial" pitchFamily="34" charset="0"/>
              </a:rPr>
              <a:t>The </a:t>
            </a:r>
            <a:r>
              <a:rPr lang="en-US" sz="800" dirty="0" smtClean="0">
                <a:latin typeface="Arial" pitchFamily="34" charset="0"/>
              </a:rPr>
              <a:t>senior rater profile </a:t>
            </a:r>
            <a:r>
              <a:rPr lang="en-US" sz="800" dirty="0">
                <a:latin typeface="Arial" pitchFamily="34" charset="0"/>
              </a:rPr>
              <a:t>requires the rating official to identify the best talent and reserve the top block assessment for those who are truly deserving.  While the box check is important, the </a:t>
            </a:r>
            <a:r>
              <a:rPr lang="en-US" sz="800" dirty="0" smtClean="0">
                <a:latin typeface="Arial" pitchFamily="34" charset="0"/>
              </a:rPr>
              <a:t>senior rater’s </a:t>
            </a:r>
            <a:r>
              <a:rPr lang="en-US" sz="800" dirty="0">
                <a:latin typeface="Arial" pitchFamily="34" charset="0"/>
              </a:rPr>
              <a:t>narrative comments are just as significant.  The narrative comments should quantify and support the box check.  During Module 4, you’ll receive detailed information on profiling, writing style, etc.</a:t>
            </a:r>
          </a:p>
          <a:p>
            <a:pPr eaLnBrk="1" hangingPunct="1">
              <a:spcBef>
                <a:spcPct val="0"/>
              </a:spcBef>
            </a:pPr>
            <a:endParaRPr lang="en-US" sz="800" dirty="0">
              <a:latin typeface="Arial" pitchFamily="34" charset="0"/>
            </a:endParaRPr>
          </a:p>
          <a:p>
            <a:pPr defTabSz="956664">
              <a:spcBef>
                <a:spcPct val="0"/>
              </a:spcBef>
            </a:pPr>
            <a:r>
              <a:rPr lang="en-US" sz="800" dirty="0">
                <a:latin typeface="Arial" pitchFamily="34" charset="0"/>
              </a:rPr>
              <a:t>(Note:  No credit will be applied to the </a:t>
            </a:r>
            <a:r>
              <a:rPr lang="en-US" sz="800" dirty="0" smtClean="0">
                <a:latin typeface="Arial" pitchFamily="34" charset="0"/>
              </a:rPr>
              <a:t>senior rater profile </a:t>
            </a:r>
            <a:r>
              <a:rPr lang="en-US" sz="800" dirty="0">
                <a:latin typeface="Arial" pitchFamily="34" charset="0"/>
              </a:rPr>
              <a:t>so everyone will start from zero (0).  This will require all </a:t>
            </a:r>
            <a:r>
              <a:rPr lang="en-US" sz="800" dirty="0" smtClean="0">
                <a:latin typeface="Arial" pitchFamily="34" charset="0"/>
              </a:rPr>
              <a:t>senior raters </a:t>
            </a:r>
            <a:r>
              <a:rPr lang="en-US" sz="800" dirty="0">
                <a:latin typeface="Arial" pitchFamily="34" charset="0"/>
              </a:rPr>
              <a:t>to identify the best talent and closely manage their profile thereby eliminating inflation.)</a:t>
            </a:r>
          </a:p>
          <a:p>
            <a:pPr eaLnBrk="1" hangingPunct="1">
              <a:spcBef>
                <a:spcPct val="0"/>
              </a:spcBef>
            </a:pPr>
            <a:endParaRPr lang="en-US" sz="800" dirty="0">
              <a:latin typeface="Arial" pitchFamily="34" charset="0"/>
            </a:endParaRPr>
          </a:p>
          <a:p>
            <a:pPr eaLnBrk="1" hangingPunct="1">
              <a:spcBef>
                <a:spcPct val="0"/>
              </a:spcBef>
            </a:pPr>
            <a:r>
              <a:rPr lang="en-US" sz="800" dirty="0">
                <a:latin typeface="Arial" pitchFamily="34" charset="0"/>
                <a:cs typeface="Arial" pitchFamily="34" charset="0"/>
              </a:rPr>
              <a:t>The </a:t>
            </a:r>
            <a:r>
              <a:rPr lang="en-US" sz="800" dirty="0" smtClean="0">
                <a:latin typeface="Arial" pitchFamily="34" charset="0"/>
                <a:cs typeface="Arial" pitchFamily="34" charset="0"/>
              </a:rPr>
              <a:t>senior rater </a:t>
            </a:r>
            <a:r>
              <a:rPr lang="en-US" sz="800" dirty="0">
                <a:latin typeface="Arial" pitchFamily="34" charset="0"/>
                <a:cs typeface="Arial" pitchFamily="34" charset="0"/>
              </a:rPr>
              <a:t>will also list two successive assignments and one broadening assignment that the </a:t>
            </a:r>
            <a:r>
              <a:rPr lang="en-US" sz="800" dirty="0" smtClean="0">
                <a:latin typeface="Arial" pitchFamily="34" charset="0"/>
                <a:cs typeface="Arial" pitchFamily="34" charset="0"/>
              </a:rPr>
              <a:t>rated </a:t>
            </a:r>
            <a:r>
              <a:rPr lang="en-US" sz="800" dirty="0">
                <a:latin typeface="Arial" pitchFamily="34" charset="0"/>
                <a:cs typeface="Arial" pitchFamily="34" charset="0"/>
              </a:rPr>
              <a:t>NCO can best serve the Army in the future.</a:t>
            </a:r>
          </a:p>
          <a:p>
            <a:pPr eaLnBrk="1" hangingPunct="1">
              <a:spcBef>
                <a:spcPct val="0"/>
              </a:spcBef>
            </a:pPr>
            <a:endParaRPr lang="en-US" sz="800" dirty="0">
              <a:latin typeface="Arial" pitchFamily="34" charset="0"/>
            </a:endParaRPr>
          </a:p>
          <a:p>
            <a:pPr eaLnBrk="1" hangingPunct="1">
              <a:spcBef>
                <a:spcPct val="0"/>
              </a:spcBef>
            </a:pPr>
            <a:r>
              <a:rPr lang="en-US" sz="800" dirty="0">
                <a:latin typeface="Arial" pitchFamily="34" charset="0"/>
              </a:rPr>
              <a:t>NEXT SLIDE</a:t>
            </a:r>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44D41A-3A4C-4BD2-84E7-07CD178C6151}" type="slidenum">
              <a:rPr lang="en-US" smtClean="0"/>
              <a:pPr fontAlgn="base">
                <a:spcBef>
                  <a:spcPct val="0"/>
                </a:spcBef>
                <a:spcAft>
                  <a:spcPct val="0"/>
                </a:spcAft>
                <a:defRPr/>
              </a:pPr>
              <a:t>10</a:t>
            </a:fld>
            <a:endParaRPr lang="en-US" dirty="0" smtClean="0"/>
          </a:p>
        </p:txBody>
      </p:sp>
    </p:spTree>
    <p:extLst>
      <p:ext uri="{BB962C8B-B14F-4D97-AF65-F5344CB8AC3E}">
        <p14:creationId xmlns:p14="http://schemas.microsoft.com/office/powerpoint/2010/main" val="1616404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479425" y="188913"/>
            <a:ext cx="6292850" cy="4721225"/>
          </a:xfrm>
          <a:noFill/>
          <a:ln>
            <a:solidFill>
              <a:srgbClr val="000000"/>
            </a:solidFill>
            <a:miter lim="800000"/>
            <a:headEnd/>
            <a:tailEnd/>
          </a:ln>
        </p:spPr>
      </p:sp>
      <p:sp>
        <p:nvSpPr>
          <p:cNvPr id="47107" name="Notes Placeholder 2"/>
          <p:cNvSpPr>
            <a:spLocks noGrp="1"/>
          </p:cNvSpPr>
          <p:nvPr>
            <p:ph type="body" idx="1"/>
          </p:nvPr>
        </p:nvSpPr>
        <p:spPr bwMode="auto">
          <a:xfrm>
            <a:off x="763325" y="5194092"/>
            <a:ext cx="5724939" cy="3777521"/>
          </a:xfrm>
          <a:noFill/>
        </p:spPr>
        <p:txBody>
          <a:bodyPr wrap="square" numCol="1" anchor="t" anchorCtr="0" compatLnSpc="1">
            <a:prstTxWarp prst="textNoShape">
              <a:avLst/>
            </a:prstTxWarp>
          </a:bodyPr>
          <a:lstStyle/>
          <a:p>
            <a:pPr eaLnBrk="1" hangingPunct="1">
              <a:spcBef>
                <a:spcPct val="0"/>
              </a:spcBef>
            </a:pPr>
            <a:r>
              <a:rPr lang="en-US" baseline="0" dirty="0" smtClean="0">
                <a:latin typeface="Arial" pitchFamily="34" charset="0"/>
              </a:rPr>
              <a:t>The strategic-level report for Command Sergeant Major / Sergeant Major (CSM/SGM) will focus on large organizations and strategic initiatives.  It’s similar to the OER in that the rater and senior rater will assess using narrative comment format.</a:t>
            </a:r>
          </a:p>
          <a:p>
            <a:pPr eaLnBrk="1" hangingPunct="1">
              <a:spcBef>
                <a:spcPct val="0"/>
              </a:spcBef>
            </a:pPr>
            <a:endParaRPr lang="en-US" baseline="0" dirty="0" smtClean="0">
              <a:latin typeface="Arial" pitchFamily="34" charset="0"/>
            </a:endParaRPr>
          </a:p>
          <a:p>
            <a:pPr eaLnBrk="1" hangingPunct="1">
              <a:spcBef>
                <a:spcPct val="0"/>
              </a:spcBef>
            </a:pPr>
            <a:r>
              <a:rPr lang="en-US" baseline="0" dirty="0" smtClean="0">
                <a:latin typeface="Arial" pitchFamily="34" charset="0"/>
              </a:rPr>
              <a:t>The rater’s assessment of overall performance and the senior rater’s assessment of overall potential will function the same as the organizational-level report for Staff Sergeant through First Sergeant / Master Sergeant (SSG-1SG/MSG).</a:t>
            </a:r>
          </a:p>
          <a:p>
            <a:pPr eaLnBrk="1" hangingPunct="1">
              <a:spcBef>
                <a:spcPct val="0"/>
              </a:spcBef>
            </a:pPr>
            <a:endParaRPr lang="en-US" baseline="0" dirty="0" smtClean="0">
              <a:latin typeface="Arial" pitchFamily="34" charset="0"/>
            </a:endParaRPr>
          </a:p>
          <a:p>
            <a:pPr eaLnBrk="1" hangingPunct="1">
              <a:spcBef>
                <a:spcPct val="0"/>
              </a:spcBef>
            </a:pPr>
            <a:r>
              <a:rPr lang="en-US" baseline="0" dirty="0" smtClean="0">
                <a:latin typeface="Arial" pitchFamily="34" charset="0"/>
              </a:rPr>
              <a:t>NEXT SLIDE</a:t>
            </a:r>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44D41A-3A4C-4BD2-84E7-07CD178C6151}" type="slidenum">
              <a:rPr lang="en-US" smtClean="0"/>
              <a:pPr fontAlgn="base">
                <a:spcBef>
                  <a:spcPct val="0"/>
                </a:spcBef>
                <a:spcAft>
                  <a:spcPct val="0"/>
                </a:spcAft>
                <a:defRPr/>
              </a:pPr>
              <a:t>11</a:t>
            </a:fld>
            <a:endParaRPr lang="en-US" dirty="0" smtClean="0"/>
          </a:p>
        </p:txBody>
      </p:sp>
    </p:spTree>
    <p:extLst>
      <p:ext uri="{BB962C8B-B14F-4D97-AF65-F5344CB8AC3E}">
        <p14:creationId xmlns:p14="http://schemas.microsoft.com/office/powerpoint/2010/main" val="3429068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xfrm>
            <a:off x="431800" y="182563"/>
            <a:ext cx="6096000" cy="4572000"/>
          </a:xfrm>
          <a:noFill/>
          <a:ln>
            <a:solidFill>
              <a:srgbClr val="000000"/>
            </a:solidFill>
            <a:miter lim="800000"/>
            <a:headEnd/>
            <a:tailEnd/>
          </a:ln>
        </p:spPr>
      </p:sp>
      <p:sp>
        <p:nvSpPr>
          <p:cNvPr id="48131" name="Notes Placeholder 2"/>
          <p:cNvSpPr>
            <a:spLocks noGrp="1"/>
          </p:cNvSpPr>
          <p:nvPr>
            <p:ph type="body" idx="1"/>
          </p:nvPr>
        </p:nvSpPr>
        <p:spPr bwMode="auto">
          <a:xfrm>
            <a:off x="701040" y="4952999"/>
            <a:ext cx="5608320" cy="3646171"/>
          </a:xfrm>
          <a:noFill/>
        </p:spPr>
        <p:txBody>
          <a:bodyPr wrap="square" numCol="1" anchor="t" anchorCtr="0" compatLnSpc="1">
            <a:prstTxWarp prst="textNoShape">
              <a:avLst/>
            </a:prstTxWarp>
            <a:normAutofit fontScale="92500" lnSpcReduction="10000"/>
          </a:bodyPr>
          <a:lstStyle/>
          <a:p>
            <a:pPr eaLnBrk="1" hangingPunct="1">
              <a:spcBef>
                <a:spcPct val="0"/>
              </a:spcBef>
            </a:pPr>
            <a:r>
              <a:rPr lang="en-US" sz="1050" dirty="0" smtClean="0">
                <a:latin typeface="Arial" pitchFamily="34" charset="0"/>
                <a:cs typeface="Arial" pitchFamily="34" charset="0"/>
              </a:rPr>
              <a:t>The rater tendency</a:t>
            </a:r>
            <a:r>
              <a:rPr lang="en-US" sz="1050" baseline="0" dirty="0" smtClean="0">
                <a:latin typeface="Arial" pitchFamily="34" charset="0"/>
                <a:cs typeface="Arial" pitchFamily="34" charset="0"/>
              </a:rPr>
              <a:t> label depicts the rater’s overall rating history in a particular grade.  The example shows that the rater rendered 12 ratings for Sergeant First Class.  Of those 12, the rater identified two (2) as “FAR EXCEEDED STANDARD,” three (3) as “EXCEEDED STANDARD,” six (6) as “MET STANDARD,” and one (1) as “DID NOT MEET STANDARD.”  Because the rater tendency is unconstrained (i.e., no limitation), it is imperative that the rater maintain a credible rating history.  In the event the rater tendency reflects inflation (for example, out of 12 total ratings, eight (8) are either “FAR EXCEEDED STANDARD” or “EXCEEDED STANDARD”), then there is the potential for the rater’s credibility to be questioned when reviewed by a DA Centralized Selection Board and/or the rater’s rating chain.</a:t>
            </a:r>
          </a:p>
          <a:p>
            <a:pPr eaLnBrk="1" hangingPunct="1">
              <a:spcBef>
                <a:spcPct val="0"/>
              </a:spcBef>
            </a:pPr>
            <a:endParaRPr lang="en-US" sz="1050" baseline="0" dirty="0" smtClean="0">
              <a:latin typeface="Arial" pitchFamily="34" charset="0"/>
              <a:cs typeface="Arial" pitchFamily="34" charset="0"/>
            </a:endParaRPr>
          </a:p>
          <a:p>
            <a:pPr eaLnBrk="1" hangingPunct="1">
              <a:spcBef>
                <a:spcPct val="0"/>
              </a:spcBef>
            </a:pPr>
            <a:r>
              <a:rPr lang="en-US" sz="1050" baseline="0" dirty="0" smtClean="0">
                <a:latin typeface="Arial" pitchFamily="34" charset="0"/>
                <a:cs typeface="Arial" pitchFamily="34" charset="0"/>
              </a:rPr>
              <a:t>When selection board members view the Rater Overall Performance section, they will see the performance box check, the rater’s tendency, and comments quantifying/qualifying the box check.</a:t>
            </a:r>
          </a:p>
          <a:p>
            <a:pPr marL="0" marR="0" indent="0" algn="l" defTabSz="914400" rtl="0" eaLnBrk="1" fontAlgn="base" latinLnBrk="0" hangingPunct="1">
              <a:lnSpc>
                <a:spcPct val="100000"/>
              </a:lnSpc>
              <a:spcBef>
                <a:spcPct val="0"/>
              </a:spcBef>
              <a:spcAft>
                <a:spcPct val="0"/>
              </a:spcAft>
              <a:buClrTx/>
              <a:buSzTx/>
              <a:buFontTx/>
              <a:buNone/>
              <a:tabLst/>
              <a:defRPr/>
            </a:pPr>
            <a:endParaRPr lang="en-US" sz="1050" baseline="0" dirty="0" smtClean="0">
              <a:latin typeface="Arial" pitchFamily="34" charset="0"/>
              <a:cs typeface="Arial" pitchFamily="34" charset="0"/>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050" baseline="0" dirty="0" smtClean="0">
                <a:latin typeface="Arial" pitchFamily="34" charset="0"/>
                <a:cs typeface="Arial" pitchFamily="34" charset="0"/>
              </a:rPr>
              <a:t>An additional feature within the Evaluation Entry System (EES) is the ability for the rater’s rater and senior rater to view the rater’s rater tendency.  This will allow the rater’s rating chain to provide oversight and guidance to ensure the rater is managing his/her rater tendency in accordance with Army guidance.</a:t>
            </a:r>
          </a:p>
          <a:p>
            <a:pPr eaLnBrk="1" hangingPunct="1">
              <a:spcBef>
                <a:spcPct val="0"/>
              </a:spcBef>
            </a:pPr>
            <a:endParaRPr lang="en-US" sz="1050" baseline="0" dirty="0" smtClean="0">
              <a:latin typeface="Arial" pitchFamily="34" charset="0"/>
              <a:cs typeface="Arial" pitchFamily="34" charset="0"/>
            </a:endParaRPr>
          </a:p>
          <a:p>
            <a:pPr eaLnBrk="1" hangingPunct="1">
              <a:spcBef>
                <a:spcPct val="0"/>
              </a:spcBef>
            </a:pPr>
            <a:r>
              <a:rPr lang="en-US" sz="1050" baseline="0" dirty="0" smtClean="0">
                <a:latin typeface="Arial" pitchFamily="34" charset="0"/>
                <a:cs typeface="Arial" pitchFamily="34" charset="0"/>
              </a:rPr>
              <a:t>It is also important to note that the rater’s rater and senior rater will have visibility of the rater’s tendency report.  Leaders are responsible for developing, mentoring, and counseling raters in order to discourage inflation and protect a rater’s credibility.</a:t>
            </a:r>
          </a:p>
          <a:p>
            <a:pPr eaLnBrk="1" hangingPunct="1">
              <a:spcBef>
                <a:spcPct val="0"/>
              </a:spcBef>
            </a:pPr>
            <a:endParaRPr lang="en-US" sz="1050" baseline="0" dirty="0" smtClean="0">
              <a:latin typeface="Arial" pitchFamily="34" charset="0"/>
              <a:cs typeface="Arial" pitchFamily="34" charset="0"/>
            </a:endParaRPr>
          </a:p>
          <a:p>
            <a:pPr eaLnBrk="1" hangingPunct="1">
              <a:spcBef>
                <a:spcPct val="0"/>
              </a:spcBef>
            </a:pPr>
            <a:r>
              <a:rPr lang="en-US" sz="1050" baseline="0" dirty="0" smtClean="0">
                <a:latin typeface="Arial" pitchFamily="34" charset="0"/>
                <a:cs typeface="Arial" pitchFamily="34" charset="0"/>
              </a:rPr>
              <a:t>NEXT SLIDE</a:t>
            </a:r>
            <a:endParaRPr lang="en-US" sz="1050" dirty="0" smtClean="0">
              <a:latin typeface="Arial" pitchFamily="34" charset="0"/>
              <a:cs typeface="Arial" pitchFamily="34" charset="0"/>
            </a:endParaRPr>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3891052-022A-4FA7-A309-0A3EC3AC2D2C}" type="slidenum">
              <a:rPr lang="en-US" smtClean="0"/>
              <a:pPr fontAlgn="base">
                <a:spcBef>
                  <a:spcPct val="0"/>
                </a:spcBef>
                <a:spcAft>
                  <a:spcPct val="0"/>
                </a:spcAft>
                <a:defRPr/>
              </a:pPr>
              <a:t>12</a:t>
            </a:fld>
            <a:endParaRPr lang="en-US" dirty="0" smtClean="0"/>
          </a:p>
        </p:txBody>
      </p:sp>
    </p:spTree>
    <p:extLst>
      <p:ext uri="{BB962C8B-B14F-4D97-AF65-F5344CB8AC3E}">
        <p14:creationId xmlns:p14="http://schemas.microsoft.com/office/powerpoint/2010/main" val="4270313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777875" y="92075"/>
            <a:ext cx="5486400" cy="4114800"/>
          </a:xfrm>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endParaRPr lang="en-US" sz="1200" baseline="0" dirty="0" smtClean="0">
              <a:latin typeface="Arial" pitchFamily="34" charset="0"/>
            </a:endParaRPr>
          </a:p>
          <a:p>
            <a:pPr eaLnBrk="1" hangingPunct="1">
              <a:spcBef>
                <a:spcPct val="0"/>
              </a:spcBef>
            </a:pPr>
            <a:r>
              <a:rPr lang="en-US" sz="1150" baseline="0" dirty="0" smtClean="0">
                <a:latin typeface="Arial" pitchFamily="34" charset="0"/>
              </a:rPr>
              <a:t>The senior rater assessment of the rated NCO’s overall potential will be CONSTRAINED and limited to 24% top block or “MOST QUALIFIED.”  There will be no credits given to senior raters.  However, senior raters will be able to use a “Silver bullet” which refers to the senior rater being able to render a top block for any one of the first four reports for a particular grade (SSG through CSM/SGM).  For example, if the senior rater renders a “MOST QUALIFIED” for the first NCOER, then </a:t>
            </a:r>
            <a:r>
              <a:rPr lang="en-US" sz="1150" u="sng" baseline="0" dirty="0" smtClean="0">
                <a:latin typeface="Arial" pitchFamily="34" charset="0"/>
              </a:rPr>
              <a:t>the next seven</a:t>
            </a:r>
            <a:r>
              <a:rPr lang="en-US" sz="1150" baseline="0" dirty="0" smtClean="0">
                <a:latin typeface="Arial" pitchFamily="34" charset="0"/>
              </a:rPr>
              <a:t> will have to be either “HIGHLY QUALIFIED,” “QUALIFIED,” or “NOT QUALIFIED.”  The senior rater profile requires the rating official to identify the best talent and reserve the top block assessment for those who are truly deserving.  While the box check is important, </a:t>
            </a:r>
            <a:r>
              <a:rPr lang="en-US" sz="1150" u="none" baseline="0" dirty="0" smtClean="0">
                <a:latin typeface="Arial" pitchFamily="34" charset="0"/>
              </a:rPr>
              <a:t>the senior rater’s narrative comments are critical because they amplify the box check and the NCO’s future potential</a:t>
            </a:r>
            <a:r>
              <a:rPr lang="en-US" sz="1150" baseline="0" dirty="0" smtClean="0">
                <a:latin typeface="Arial" pitchFamily="34" charset="0"/>
              </a:rPr>
              <a:t>.  The narrative comments are critical and should quantify and/or support the box check.</a:t>
            </a:r>
          </a:p>
          <a:p>
            <a:pPr eaLnBrk="1" hangingPunct="1">
              <a:spcBef>
                <a:spcPct val="0"/>
              </a:spcBef>
            </a:pPr>
            <a:endParaRPr lang="en-US" sz="1150" b="0" i="0" dirty="0" smtClean="0">
              <a:latin typeface="Arial" pitchFamily="34" charset="0"/>
              <a:cs typeface="Arial" pitchFamily="34" charset="0"/>
            </a:endParaRPr>
          </a:p>
          <a:p>
            <a:pPr eaLnBrk="1" hangingPunct="1">
              <a:spcBef>
                <a:spcPct val="0"/>
              </a:spcBef>
            </a:pPr>
            <a:r>
              <a:rPr lang="en-US" sz="1150" b="0" i="0" dirty="0" smtClean="0">
                <a:latin typeface="Arial" pitchFamily="34" charset="0"/>
                <a:cs typeface="Arial" pitchFamily="34" charset="0"/>
              </a:rPr>
              <a:t>Once processed at HQDA, the senior rater profile</a:t>
            </a:r>
            <a:r>
              <a:rPr lang="en-US" sz="1150" b="0" i="0" baseline="0" dirty="0" smtClean="0">
                <a:latin typeface="Arial" pitchFamily="34" charset="0"/>
                <a:cs typeface="Arial" pitchFamily="34" charset="0"/>
              </a:rPr>
              <a:t> label will be applied to the completed NCOER.  It will show the following:</a:t>
            </a:r>
          </a:p>
          <a:p>
            <a:pPr eaLnBrk="1" hangingPunct="1">
              <a:spcBef>
                <a:spcPct val="0"/>
              </a:spcBef>
            </a:pPr>
            <a:endParaRPr lang="en-US" sz="1150" b="0" i="0" baseline="0" dirty="0" smtClean="0">
              <a:latin typeface="Arial" pitchFamily="34" charset="0"/>
              <a:cs typeface="Arial" pitchFamily="34" charset="0"/>
            </a:endParaRPr>
          </a:p>
          <a:p>
            <a:pPr eaLnBrk="1" hangingPunct="1">
              <a:spcBef>
                <a:spcPct val="0"/>
              </a:spcBef>
              <a:buFont typeface="Arial" pitchFamily="34" charset="0"/>
              <a:buChar char="•"/>
            </a:pPr>
            <a:r>
              <a:rPr lang="en-US" sz="1150" b="0" i="0" baseline="0" dirty="0" smtClean="0">
                <a:latin typeface="Arial" pitchFamily="34" charset="0"/>
                <a:cs typeface="Arial" pitchFamily="34" charset="0"/>
              </a:rPr>
              <a:t> Rated NCO’s name</a:t>
            </a:r>
          </a:p>
          <a:p>
            <a:pPr eaLnBrk="1" hangingPunct="1">
              <a:spcBef>
                <a:spcPct val="0"/>
              </a:spcBef>
              <a:buFont typeface="Arial" pitchFamily="34" charset="0"/>
              <a:buChar char="•"/>
            </a:pPr>
            <a:r>
              <a:rPr lang="en-US" sz="1150" b="0" i="0" baseline="0" dirty="0" smtClean="0">
                <a:latin typeface="Arial" pitchFamily="34" charset="0"/>
                <a:cs typeface="Arial" pitchFamily="34" charset="0"/>
              </a:rPr>
              <a:t> Senior rater’s name</a:t>
            </a:r>
          </a:p>
          <a:p>
            <a:pPr eaLnBrk="1" hangingPunct="1">
              <a:spcBef>
                <a:spcPct val="0"/>
              </a:spcBef>
              <a:buFont typeface="Arial" pitchFamily="34" charset="0"/>
              <a:buChar char="•"/>
            </a:pPr>
            <a:r>
              <a:rPr lang="en-US" sz="1150" b="0" i="0" baseline="0" dirty="0" smtClean="0">
                <a:latin typeface="Arial" pitchFamily="34" charset="0"/>
                <a:cs typeface="Arial" pitchFamily="34" charset="0"/>
              </a:rPr>
              <a:t> Date received at HRC</a:t>
            </a:r>
          </a:p>
          <a:p>
            <a:pPr eaLnBrk="1" hangingPunct="1">
              <a:spcBef>
                <a:spcPct val="0"/>
              </a:spcBef>
              <a:buFont typeface="Arial" pitchFamily="34" charset="0"/>
              <a:buChar char="•"/>
            </a:pPr>
            <a:r>
              <a:rPr lang="en-US" sz="1150" b="0" i="0" baseline="0" dirty="0" smtClean="0">
                <a:latin typeface="Arial" pitchFamily="34" charset="0"/>
                <a:cs typeface="Arial" pitchFamily="34" charset="0"/>
              </a:rPr>
              <a:t> Total number of ratings rendered by the senior rater for that rank/grade</a:t>
            </a:r>
          </a:p>
          <a:p>
            <a:pPr eaLnBrk="1" hangingPunct="1">
              <a:spcBef>
                <a:spcPct val="0"/>
              </a:spcBef>
              <a:buFont typeface="Arial" pitchFamily="34" charset="0"/>
              <a:buChar char="•"/>
            </a:pPr>
            <a:r>
              <a:rPr lang="en-US" sz="1150" b="0" i="0" baseline="0" dirty="0" smtClean="0">
                <a:latin typeface="Arial" pitchFamily="34" charset="0"/>
                <a:cs typeface="Arial" pitchFamily="34" charset="0"/>
              </a:rPr>
              <a:t> Total number of ratings for this NCO</a:t>
            </a:r>
          </a:p>
          <a:p>
            <a:pPr eaLnBrk="1" hangingPunct="1">
              <a:spcBef>
                <a:spcPct val="0"/>
              </a:spcBef>
              <a:buFont typeface="Arial" pitchFamily="34" charset="0"/>
              <a:buNone/>
            </a:pPr>
            <a:endParaRPr lang="en-US" sz="1150" b="0" i="0" baseline="0" dirty="0" smtClean="0">
              <a:latin typeface="Arial" pitchFamily="34" charset="0"/>
              <a:cs typeface="Arial" pitchFamily="34" charset="0"/>
            </a:endParaRPr>
          </a:p>
          <a:p>
            <a:pPr eaLnBrk="1" hangingPunct="1">
              <a:spcBef>
                <a:spcPct val="0"/>
              </a:spcBef>
              <a:buFont typeface="Arial" pitchFamily="34" charset="0"/>
              <a:buNone/>
            </a:pPr>
            <a:r>
              <a:rPr lang="en-US" sz="1150" b="0" i="0" baseline="0" dirty="0" smtClean="0">
                <a:latin typeface="Arial" pitchFamily="34" charset="0"/>
                <a:cs typeface="Arial" pitchFamily="34" charset="0"/>
              </a:rPr>
              <a:t>NEXT SLIDE</a:t>
            </a:r>
            <a:endParaRPr lang="en-US" sz="1150" b="0" i="0" dirty="0" smtClean="0">
              <a:latin typeface="Arial" pitchFamily="34" charset="0"/>
              <a:cs typeface="Arial" pitchFamily="34" charset="0"/>
            </a:endParaRPr>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71008D9-C84A-4D1B-B74E-9CDE894D77E3}" type="slidenum">
              <a:rPr lang="en-US" smtClean="0"/>
              <a:pPr fontAlgn="base">
                <a:spcBef>
                  <a:spcPct val="0"/>
                </a:spcBef>
                <a:spcAft>
                  <a:spcPct val="0"/>
                </a:spcAft>
                <a:defRPr/>
              </a:pPr>
              <a:t>13</a:t>
            </a:fld>
            <a:endParaRPr lang="en-US" dirty="0" smtClean="0"/>
          </a:p>
        </p:txBody>
      </p:sp>
    </p:spTree>
    <p:extLst>
      <p:ext uri="{BB962C8B-B14F-4D97-AF65-F5344CB8AC3E}">
        <p14:creationId xmlns:p14="http://schemas.microsoft.com/office/powerpoint/2010/main" val="4237964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9425" y="188913"/>
            <a:ext cx="6292850" cy="4721225"/>
          </a:xfrm>
        </p:spPr>
      </p:sp>
      <p:sp>
        <p:nvSpPr>
          <p:cNvPr id="3" name="Notes Placeholder 2"/>
          <p:cNvSpPr>
            <a:spLocks noGrp="1"/>
          </p:cNvSpPr>
          <p:nvPr>
            <p:ph type="body" idx="1"/>
          </p:nvPr>
        </p:nvSpPr>
        <p:spPr>
          <a:xfrm>
            <a:off x="763325" y="5194092"/>
            <a:ext cx="5724939" cy="3777521"/>
          </a:xfrm>
        </p:spPr>
        <p:txBody>
          <a:bodyPr>
            <a:normAutofit/>
          </a:bodyPr>
          <a:lstStyle/>
          <a:p>
            <a:pPr hangingPunct="0"/>
            <a:r>
              <a:rPr lang="en-US" dirty="0" smtClean="0">
                <a:latin typeface="Arial" pitchFamily="34" charset="0"/>
                <a:cs typeface="Arial" pitchFamily="34" charset="0"/>
              </a:rPr>
              <a:t>Just to recap Module 1, we covered the New NCOER background and development process, approved changes, the NCOER Support Form and three grade plate NCOERs, Rater Tendency Label, and the Senior Rater Profile Label.  As a reminder, we’ll address the following modules with you:</a:t>
            </a:r>
          </a:p>
          <a:p>
            <a:pPr hangingPunct="0"/>
            <a:endParaRPr lang="en-US" dirty="0" smtClean="0">
              <a:latin typeface="Arial" pitchFamily="34" charset="0"/>
              <a:cs typeface="Arial" pitchFamily="34" charset="0"/>
            </a:endParaRPr>
          </a:p>
          <a:p>
            <a:pPr marL="171450" indent="-171450" hangingPunct="0">
              <a:buFont typeface="Arial" panose="020B0604020202020204" pitchFamily="34" charset="0"/>
              <a:buChar char="•"/>
            </a:pPr>
            <a:r>
              <a:rPr lang="en-US" dirty="0" smtClean="0">
                <a:latin typeface="Arial" pitchFamily="34" charset="0"/>
                <a:cs typeface="Arial" pitchFamily="34" charset="0"/>
              </a:rPr>
              <a:t>Module 2 will cover all of the new evaluation policy changes.</a:t>
            </a:r>
          </a:p>
          <a:p>
            <a:pPr marL="171450" indent="-171450" hangingPunct="0">
              <a:buFont typeface="Arial" panose="020B0604020202020204" pitchFamily="34" charset="0"/>
              <a:buChar char="•"/>
            </a:pPr>
            <a:r>
              <a:rPr lang="en-US" dirty="0" smtClean="0">
                <a:latin typeface="Arial" pitchFamily="34" charset="0"/>
                <a:cs typeface="Arial" pitchFamily="34" charset="0"/>
              </a:rPr>
              <a:t>Module 3 will provide an in-depth review of the NCOER Support Form, three grade plate NCOERs, and the attributes and competencies of ADP 6-22.</a:t>
            </a:r>
          </a:p>
          <a:p>
            <a:pPr marL="171450" indent="-171450" hangingPunct="0">
              <a:buFont typeface="Arial" panose="020B0604020202020204" pitchFamily="34" charset="0"/>
              <a:buChar char="•"/>
            </a:pPr>
            <a:r>
              <a:rPr lang="en-US" dirty="0" smtClean="0">
                <a:latin typeface="Arial" pitchFamily="34" charset="0"/>
                <a:cs typeface="Arial" pitchFamily="34" charset="0"/>
              </a:rPr>
              <a:t>Module 4 will address profiling, which includes the roles and responsibilities of the rating chain, Rater Overall Performance, Senior Rater Overall Potential, and the Evaluation Entry System tools.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NEXT SLIDE</a:t>
            </a:r>
          </a:p>
        </p:txBody>
      </p:sp>
      <p:sp>
        <p:nvSpPr>
          <p:cNvPr id="4" name="Slide Number Placeholder 3"/>
          <p:cNvSpPr>
            <a:spLocks noGrp="1"/>
          </p:cNvSpPr>
          <p:nvPr>
            <p:ph type="sldNum" sz="quarter" idx="10"/>
          </p:nvPr>
        </p:nvSpPr>
        <p:spPr/>
        <p:txBody>
          <a:bodyPr/>
          <a:lstStyle/>
          <a:p>
            <a:fld id="{B6B13AE2-D634-497F-8AEE-F136ED92B783}"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306319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9425" y="188913"/>
            <a:ext cx="6292850" cy="4721225"/>
          </a:xfrm>
        </p:spPr>
      </p:sp>
      <p:sp>
        <p:nvSpPr>
          <p:cNvPr id="3" name="Notes Placeholder 2"/>
          <p:cNvSpPr>
            <a:spLocks noGrp="1"/>
          </p:cNvSpPr>
          <p:nvPr>
            <p:ph type="body" idx="1"/>
          </p:nvPr>
        </p:nvSpPr>
        <p:spPr>
          <a:xfrm>
            <a:off x="763325" y="5194090"/>
            <a:ext cx="5724939" cy="3777521"/>
          </a:xfrm>
        </p:spPr>
        <p:txBody>
          <a:bodyPr>
            <a:normAutofit/>
          </a:bodyPr>
          <a:lstStyle/>
          <a:p>
            <a:r>
              <a:rPr lang="en-US" dirty="0" smtClean="0">
                <a:latin typeface="Arial" pitchFamily="34" charset="0"/>
                <a:cs typeface="Arial" pitchFamily="34" charset="0"/>
              </a:rPr>
              <a:t>Subject to your questions, this concludes my brief of Module 1.</a:t>
            </a: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a:xfrm>
            <a:off x="4189122" y="9182195"/>
            <a:ext cx="3204754" cy="483362"/>
          </a:xfrm>
          <a:prstGeom prst="rect">
            <a:avLst/>
          </a:prstGeom>
        </p:spPr>
        <p:txBody>
          <a:bodyPr lIns="97476" tIns="48739" rIns="97476" bIns="48739"/>
          <a:lstStyle/>
          <a:p>
            <a:fld id="{95C19177-7718-4DD7-B565-B11C7A9F0FFE}" type="slidenum">
              <a:rPr lang="en-US" smtClean="0"/>
              <a:pPr/>
              <a:t>15</a:t>
            </a:fld>
            <a:endParaRPr lang="en-US" dirty="0"/>
          </a:p>
        </p:txBody>
      </p:sp>
    </p:spTree>
    <p:extLst>
      <p:ext uri="{BB962C8B-B14F-4D97-AF65-F5344CB8AC3E}">
        <p14:creationId xmlns:p14="http://schemas.microsoft.com/office/powerpoint/2010/main" val="1224822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9425" y="188913"/>
            <a:ext cx="6292850" cy="4721225"/>
          </a:xfrm>
        </p:spPr>
      </p:sp>
      <p:sp>
        <p:nvSpPr>
          <p:cNvPr id="3" name="Notes Placeholder 2"/>
          <p:cNvSpPr>
            <a:spLocks noGrp="1"/>
          </p:cNvSpPr>
          <p:nvPr>
            <p:ph type="body" idx="1"/>
          </p:nvPr>
        </p:nvSpPr>
        <p:spPr>
          <a:xfrm>
            <a:off x="763325" y="5194090"/>
            <a:ext cx="5724939" cy="3777521"/>
          </a:xfrm>
        </p:spPr>
        <p:txBody>
          <a:bodyPr>
            <a:normAutofit/>
          </a:bodyPr>
          <a:lstStyle/>
          <a:p>
            <a:pPr hangingPunct="0"/>
            <a:r>
              <a:rPr lang="en-US" dirty="0" smtClean="0">
                <a:latin typeface="Arial" pitchFamily="34" charset="0"/>
                <a:cs typeface="Arial" pitchFamily="34" charset="0"/>
              </a:rPr>
              <a:t>The agenda for</a:t>
            </a:r>
            <a:r>
              <a:rPr lang="en-US" baseline="0" dirty="0" smtClean="0">
                <a:latin typeface="Arial" pitchFamily="34" charset="0"/>
                <a:cs typeface="Arial" pitchFamily="34" charset="0"/>
              </a:rPr>
              <a:t> Module 1</a:t>
            </a:r>
            <a:r>
              <a:rPr lang="en-US" dirty="0" smtClean="0">
                <a:latin typeface="Arial" pitchFamily="34" charset="0"/>
                <a:cs typeface="Arial" pitchFamily="34" charset="0"/>
              </a:rPr>
              <a:t> will cover the following:</a:t>
            </a:r>
          </a:p>
          <a:p>
            <a:pPr hangingPunct="0"/>
            <a:endParaRPr lang="en-US" dirty="0" smtClean="0">
              <a:latin typeface="Arial" pitchFamily="34" charset="0"/>
              <a:cs typeface="Arial" pitchFamily="34" charset="0"/>
            </a:endParaRPr>
          </a:p>
          <a:p>
            <a:pPr hangingPunct="0">
              <a:buFont typeface="Arial" charset="0"/>
              <a:buChar char="•"/>
            </a:pPr>
            <a:r>
              <a:rPr lang="en-US" dirty="0" smtClean="0">
                <a:latin typeface="Arial" pitchFamily="34" charset="0"/>
                <a:cs typeface="Arial" pitchFamily="34" charset="0"/>
              </a:rPr>
              <a:t>  Background</a:t>
            </a:r>
          </a:p>
          <a:p>
            <a:pPr hangingPunct="0">
              <a:buFont typeface="Arial" charset="0"/>
              <a:buChar char="•"/>
            </a:pPr>
            <a:r>
              <a:rPr lang="en-US" dirty="0" smtClean="0">
                <a:latin typeface="Arial" pitchFamily="34" charset="0"/>
                <a:cs typeface="Arial" pitchFamily="34" charset="0"/>
              </a:rPr>
              <a:t>  Approved changes to the New NCOER</a:t>
            </a:r>
          </a:p>
          <a:p>
            <a:pPr hangingPunct="0">
              <a:buFont typeface="Arial" charset="0"/>
              <a:buChar char="•"/>
            </a:pPr>
            <a:r>
              <a:rPr lang="en-US" dirty="0" smtClean="0">
                <a:latin typeface="Arial" pitchFamily="34" charset="0"/>
                <a:cs typeface="Arial" pitchFamily="34" charset="0"/>
              </a:rPr>
              <a:t>  NCOER Support Form and the three grade</a:t>
            </a:r>
            <a:r>
              <a:rPr lang="en-US" baseline="0" dirty="0" smtClean="0">
                <a:latin typeface="Arial" pitchFamily="34" charset="0"/>
                <a:cs typeface="Arial" pitchFamily="34" charset="0"/>
              </a:rPr>
              <a:t> p</a:t>
            </a:r>
            <a:r>
              <a:rPr lang="en-US" dirty="0" smtClean="0">
                <a:latin typeface="Arial" pitchFamily="34" charset="0"/>
                <a:cs typeface="Arial" pitchFamily="34" charset="0"/>
              </a:rPr>
              <a:t>late NCOERs</a:t>
            </a:r>
          </a:p>
          <a:p>
            <a:pPr hangingPunct="0">
              <a:buFont typeface="Arial" charset="0"/>
              <a:buChar char="•"/>
            </a:pPr>
            <a:r>
              <a:rPr lang="en-US" dirty="0" smtClean="0">
                <a:latin typeface="Arial" pitchFamily="34" charset="0"/>
                <a:cs typeface="Arial" pitchFamily="34" charset="0"/>
              </a:rPr>
              <a:t>  Rater Tendency Label, and</a:t>
            </a:r>
          </a:p>
          <a:p>
            <a:pPr hangingPunct="0">
              <a:buFont typeface="Arial" charset="0"/>
              <a:buChar char="•"/>
            </a:pPr>
            <a:r>
              <a:rPr lang="en-US" dirty="0" smtClean="0">
                <a:latin typeface="Arial" pitchFamily="34" charset="0"/>
                <a:cs typeface="Arial" pitchFamily="34" charset="0"/>
              </a:rPr>
              <a:t>  Senior Rater Profile Label</a:t>
            </a:r>
          </a:p>
          <a:p>
            <a:pPr hangingPunct="0">
              <a:buFont typeface="Arial" charset="0"/>
              <a:buChar char="•"/>
            </a:pPr>
            <a:endParaRPr lang="en-US" dirty="0" smtClean="0">
              <a:latin typeface="Arial" pitchFamily="34" charset="0"/>
              <a:cs typeface="Arial" pitchFamily="34" charset="0"/>
            </a:endParaRPr>
          </a:p>
          <a:p>
            <a:pPr hangingPunct="0">
              <a:buFont typeface="Arial" charset="0"/>
              <a:buNone/>
            </a:pPr>
            <a:r>
              <a:rPr lang="en-US" dirty="0" smtClean="0">
                <a:latin typeface="Arial" pitchFamily="34" charset="0"/>
                <a:cs typeface="Arial" pitchFamily="34" charset="0"/>
              </a:rPr>
              <a:t>NEXT SLIDE</a:t>
            </a:r>
          </a:p>
        </p:txBody>
      </p:sp>
      <p:sp>
        <p:nvSpPr>
          <p:cNvPr id="4" name="Slide Number Placeholder 3"/>
          <p:cNvSpPr>
            <a:spLocks noGrp="1"/>
          </p:cNvSpPr>
          <p:nvPr>
            <p:ph type="sldNum" sz="quarter" idx="10"/>
          </p:nvPr>
        </p:nvSpPr>
        <p:spPr/>
        <p:txBody>
          <a:bodyPr/>
          <a:lstStyle/>
          <a:p>
            <a:fld id="{B6B13AE2-D634-497F-8AEE-F136ED92B783}"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306319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9425" y="188913"/>
            <a:ext cx="6292850" cy="4721225"/>
          </a:xfrm>
        </p:spPr>
      </p:sp>
      <p:sp>
        <p:nvSpPr>
          <p:cNvPr id="3" name="Notes Placeholder 2"/>
          <p:cNvSpPr>
            <a:spLocks noGrp="1"/>
          </p:cNvSpPr>
          <p:nvPr>
            <p:ph type="body" idx="1"/>
          </p:nvPr>
        </p:nvSpPr>
        <p:spPr>
          <a:xfrm>
            <a:off x="763325" y="5194092"/>
            <a:ext cx="5724939" cy="3777521"/>
          </a:xfrm>
        </p:spPr>
        <p:txBody>
          <a:bodyPr>
            <a:normAutofit fontScale="70000" lnSpcReduction="20000"/>
          </a:bodyPr>
          <a:lstStyle/>
          <a:p>
            <a:pPr hangingPunct="0"/>
            <a:r>
              <a:rPr lang="en-US" dirty="0" smtClean="0">
                <a:latin typeface="Arial" pitchFamily="34" charset="0"/>
                <a:cs typeface="Arial" pitchFamily="34" charset="0"/>
              </a:rPr>
              <a:t>To give you some background on the New NCOER, it began in 2010 when the Chief of Staff of the Army directed a review of the Evaluation Reporting System.  As it related to the NCOER, there were three key areas that Army leadership wanted to focus 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First, aligning the NCOER with current leadership doctrine.  The current NCOER that the Army uses has been in place since 1987,  it is outdated and has not adapted to changes in doctrine or the expectations of our Army and NCO Corps over time.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Second, Army leadership wanted to focus on establishing and enforcing rating official accountability.  This was aimed primarily at eliminating inflation in the system.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Third, was determining if the “one-size-fits-all” approach was still appropriate in today’s Army and NCO Corps.  The “one-size-fits-all” pertains to one report for all NCOs regardless of rank, position, and/or responsibility.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Based on the CSA’s guidance, the Sergeant Major of the Army, his Board of Directors, and NCO working groups reviewed the process and made recommendations that were then validated by a Council of Colonels and General Officer Steering Committee in June 2012.  Army leadership then directed HRC to gather Army-wide feedback on the recommended changes, review DA Centralized Selection Board AAR comments, and identify lessons learned from fielding the revised OER.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Building on the initial proposal, the final recommendations were presented to the SMA in April 2014 and approved by the CSA and SECARMY on 1 August 2014.  As noted in the CSA’s Strategic Priorities, GEN Odierno identified the need for instituting new evaluation and assessment tools that enable Army leaders to more clearly identify the best talent and encourage leaders to seek self-improvement which shaped the following approved changes.  </a:t>
            </a:r>
          </a:p>
          <a:p>
            <a:pPr hangingPunct="0"/>
            <a:endParaRPr lang="en-US" dirty="0" smtClean="0">
              <a:latin typeface="Arial" pitchFamily="34" charset="0"/>
              <a:cs typeface="Arial" pitchFamily="34" charset="0"/>
            </a:endParaRPr>
          </a:p>
          <a:p>
            <a:pPr hangingPunct="0"/>
            <a:r>
              <a:rPr lang="en-US" sz="1200" dirty="0" smtClean="0">
                <a:latin typeface="Arial" pitchFamily="34" charset="0"/>
                <a:cs typeface="Arial" pitchFamily="34" charset="0"/>
              </a:rPr>
              <a:t>Note 1:  Over the last four years, Human Resources Command has completed coordination with TRADOC and FORSCOM, Center for Army Leadership, and the Sergeant Major of the Army and his Board of Directors (BOD) in addition to receiving</a:t>
            </a:r>
            <a:r>
              <a:rPr lang="en-US" sz="1200" baseline="0" dirty="0" smtClean="0">
                <a:latin typeface="Arial" pitchFamily="34" charset="0"/>
                <a:cs typeface="Arial" pitchFamily="34" charset="0"/>
              </a:rPr>
              <a:t> input from all levels of the Army.</a:t>
            </a:r>
          </a:p>
          <a:p>
            <a:pPr hangingPunct="0"/>
            <a:endParaRPr lang="en-US" sz="1200" baseline="0" dirty="0" smtClean="0">
              <a:latin typeface="Arial" pitchFamily="34" charset="0"/>
              <a:cs typeface="Arial" pitchFamily="34" charset="0"/>
            </a:endParaRPr>
          </a:p>
          <a:p>
            <a:pPr hangingPunct="0"/>
            <a:r>
              <a:rPr lang="en-US" sz="1200" baseline="0" dirty="0" smtClean="0">
                <a:latin typeface="Arial" pitchFamily="34" charset="0"/>
                <a:cs typeface="Arial" pitchFamily="34" charset="0"/>
              </a:rPr>
              <a:t>Note 2:  The SECARMY recently approved a change to the senior rater profile (limited to 24%) on 10 June 2015.  As SMA Dailey noted to the field, this will ensure NCOs will remain competitive for promotion with “HIGHLY QUALIFIED” NCOERs, given they complete their required professional military education.</a:t>
            </a:r>
            <a:endParaRPr lang="en-US" sz="1200" dirty="0" smtClean="0">
              <a:latin typeface="Arial" pitchFamily="34" charset="0"/>
              <a:cs typeface="Arial" pitchFamily="34" charset="0"/>
            </a:endParaRPr>
          </a:p>
          <a:p>
            <a:pPr marL="239166" indent="-239166" defTabSz="956664" eaLnBrk="0" fontAlgn="base" hangingPunct="0">
              <a:spcBef>
                <a:spcPct val="30000"/>
              </a:spcBef>
              <a:spcAft>
                <a:spcPct val="0"/>
              </a:spcAft>
              <a:defRPr/>
            </a:pPr>
            <a:endParaRPr lang="en-US" dirty="0" smtClean="0">
              <a:latin typeface="Arial" pitchFamily="34" charset="0"/>
              <a:cs typeface="Arial" pitchFamily="34" charset="0"/>
            </a:endParaRPr>
          </a:p>
          <a:p>
            <a:pPr marL="239166" indent="-239166" defTabSz="956664" eaLnBrk="0" fontAlgn="base" hangingPunct="0">
              <a:spcBef>
                <a:spcPct val="30000"/>
              </a:spcBef>
              <a:spcAft>
                <a:spcPct val="0"/>
              </a:spcAft>
              <a:defRPr/>
            </a:pPr>
            <a:r>
              <a:rPr lang="en-US" dirty="0" smtClean="0">
                <a:latin typeface="Arial" pitchFamily="34" charset="0"/>
                <a:cs typeface="Arial" pitchFamily="34" charset="0"/>
              </a:rPr>
              <a:t>NEXT SLIDE</a:t>
            </a:r>
          </a:p>
        </p:txBody>
      </p:sp>
      <p:sp>
        <p:nvSpPr>
          <p:cNvPr id="4" name="Slide Number Placeholder 3"/>
          <p:cNvSpPr>
            <a:spLocks noGrp="1"/>
          </p:cNvSpPr>
          <p:nvPr>
            <p:ph type="sldNum" sz="quarter" idx="10"/>
          </p:nvPr>
        </p:nvSpPr>
        <p:spPr/>
        <p:txBody>
          <a:bodyPr/>
          <a:lstStyle/>
          <a:p>
            <a:fld id="{B6B13AE2-D634-497F-8AEE-F136ED92B783}"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306319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9425" y="188913"/>
            <a:ext cx="6292850" cy="4721225"/>
          </a:xfrm>
        </p:spPr>
      </p:sp>
      <p:sp>
        <p:nvSpPr>
          <p:cNvPr id="3" name="Notes Placeholder 2"/>
          <p:cNvSpPr>
            <a:spLocks noGrp="1"/>
          </p:cNvSpPr>
          <p:nvPr>
            <p:ph type="body" idx="1"/>
          </p:nvPr>
        </p:nvSpPr>
        <p:spPr>
          <a:xfrm>
            <a:off x="763325" y="5194092"/>
            <a:ext cx="5724939" cy="3777521"/>
          </a:xfrm>
        </p:spPr>
        <p:txBody>
          <a:bodyPr>
            <a:normAutofit fontScale="77500" lnSpcReduction="20000"/>
          </a:bodyPr>
          <a:lstStyle/>
          <a:p>
            <a:pPr hangingPunct="0"/>
            <a:r>
              <a:rPr lang="en-US" dirty="0" smtClean="0">
                <a:latin typeface="Arial" pitchFamily="34" charset="0"/>
                <a:cs typeface="Arial" pitchFamily="34" charset="0"/>
              </a:rPr>
              <a:t>Based on the development process during the past four years and the recommendations presented to Army Leadership, the Secretary of the Army approved the following key changes that will apply to all Army components (Regular Army, Reserve, and Guard):</a:t>
            </a:r>
          </a:p>
          <a:p>
            <a:pPr hangingPunct="0"/>
            <a:endParaRPr lang="en-US" dirty="0" smtClean="0">
              <a:latin typeface="Arial" pitchFamily="34" charset="0"/>
              <a:cs typeface="Arial" pitchFamily="34" charset="0"/>
            </a:endParaRPr>
          </a:p>
          <a:p>
            <a:pPr lvl="0" hangingPunct="0"/>
            <a:r>
              <a:rPr lang="en-US" dirty="0" smtClean="0">
                <a:latin typeface="Arial" pitchFamily="34" charset="0"/>
                <a:cs typeface="Arial" pitchFamily="34" charset="0"/>
              </a:rPr>
              <a:t>First, we will transition from one NCOER to three forms based on grade plate.  This recognizes the differences between junior and senior NCOs while allowing assessments to focus on grade-specific technical performance objectives.  In addition, the New NCOER aligns with current doctrine by capturing the attributes and competencies from Army Doctrine Publication (ADP) 6-22, Army Leadership.  As for the three reports, the direct-level report for Sergeant (SGT) will focus on proficiency and is developmental in nature.  The organizational-level report for Staff Sergeant through First Sergeant / Master Sergeant (SSG-1SG/MSG) will focus on organizational systems and processes.  The strategic-level report for Command Sergeant Major / Sergeant Major (CSM/SGM) will focus on large organizations and strategic initiatives.</a:t>
            </a:r>
          </a:p>
          <a:p>
            <a:pPr lvl="0" hangingPunct="0"/>
            <a:endParaRPr lang="en-US" dirty="0" smtClean="0">
              <a:latin typeface="Arial" pitchFamily="34" charset="0"/>
              <a:cs typeface="Arial" pitchFamily="34" charset="0"/>
            </a:endParaRPr>
          </a:p>
          <a:p>
            <a:pPr lvl="0" hangingPunct="0"/>
            <a:r>
              <a:rPr lang="en-US" dirty="0" smtClean="0">
                <a:latin typeface="Arial" pitchFamily="34" charset="0"/>
                <a:cs typeface="Arial" pitchFamily="34" charset="0"/>
              </a:rPr>
              <a:t>Second, to achieve rating chain accountability, we will implement a rater tendency for the ranks</a:t>
            </a:r>
            <a:r>
              <a:rPr lang="en-US" baseline="0" dirty="0" smtClean="0">
                <a:latin typeface="Arial" pitchFamily="34" charset="0"/>
                <a:cs typeface="Arial" pitchFamily="34" charset="0"/>
              </a:rPr>
              <a:t> of Staff Sergeant through Command Sergeant Major / Sergeant Major (SSG-CSM/SGM).  </a:t>
            </a:r>
            <a:r>
              <a:rPr lang="en-US" dirty="0" smtClean="0">
                <a:latin typeface="Arial" pitchFamily="34" charset="0"/>
                <a:cs typeface="Arial" pitchFamily="34" charset="0"/>
              </a:rPr>
              <a:t>For raters, there will not be a limitation to the rater’s assessment of overall performance.  You can assess</a:t>
            </a:r>
            <a:r>
              <a:rPr lang="en-US" baseline="0" dirty="0" smtClean="0">
                <a:latin typeface="Arial" pitchFamily="34" charset="0"/>
                <a:cs typeface="Arial" pitchFamily="34" charset="0"/>
              </a:rPr>
              <a:t> as you see fit.  Your rater and senior rater will be able to see your tendency or rating history when viewing your support form – I will show you more about that later.</a:t>
            </a:r>
          </a:p>
          <a:p>
            <a:pPr lvl="0" hangingPunct="0"/>
            <a:endParaRPr lang="en-US" baseline="0" dirty="0" smtClean="0">
              <a:latin typeface="Arial" pitchFamily="34" charset="0"/>
              <a:cs typeface="Arial" pitchFamily="34" charset="0"/>
            </a:endParaRPr>
          </a:p>
          <a:p>
            <a:pPr lvl="0" hangingPunct="0"/>
            <a:r>
              <a:rPr lang="en-US" baseline="0" dirty="0" smtClean="0">
                <a:latin typeface="Arial" pitchFamily="34" charset="0"/>
                <a:cs typeface="Arial" pitchFamily="34" charset="0"/>
              </a:rPr>
              <a:t>Third, we will implement</a:t>
            </a:r>
            <a:r>
              <a:rPr lang="en-US" dirty="0" smtClean="0">
                <a:latin typeface="Arial" pitchFamily="34" charset="0"/>
                <a:cs typeface="Arial" pitchFamily="34" charset="0"/>
              </a:rPr>
              <a:t> a senior rater profile for the ranks of Staff Sergeant through Command Sergeant Major / Sergeant Major (SSG-CSM/SGM).  </a:t>
            </a:r>
            <a:r>
              <a:rPr lang="en-US" u="sng" dirty="0" smtClean="0">
                <a:solidFill>
                  <a:srgbClr val="FF0000"/>
                </a:solidFill>
                <a:latin typeface="Arial" pitchFamily="34" charset="0"/>
                <a:cs typeface="Arial" pitchFamily="34" charset="0"/>
              </a:rPr>
              <a:t>The senior rater profile for the New NCOER will be limited to 24% top block or “MOST QUALIFIED”</a:t>
            </a:r>
            <a:r>
              <a:rPr lang="en-US" u="sng" baseline="0" dirty="0" smtClean="0">
                <a:solidFill>
                  <a:srgbClr val="FF0000"/>
                </a:solidFill>
                <a:latin typeface="Arial" pitchFamily="34" charset="0"/>
                <a:cs typeface="Arial" pitchFamily="34" charset="0"/>
              </a:rPr>
              <a:t> selection</a:t>
            </a:r>
            <a:r>
              <a:rPr lang="en-US" baseline="0" dirty="0" smtClean="0">
                <a:latin typeface="Arial" pitchFamily="34" charset="0"/>
                <a:cs typeface="Arial" pitchFamily="34" charset="0"/>
              </a:rPr>
              <a:t>.  This change in senior rater accountability will eliminate inflation, clearly identify the best, and help in the selection board process. </a:t>
            </a:r>
            <a:endParaRPr lang="en-US" dirty="0" smtClean="0">
              <a:latin typeface="Arial" pitchFamily="34" charset="0"/>
              <a:cs typeface="Arial" pitchFamily="34" charset="0"/>
            </a:endParaRPr>
          </a:p>
          <a:p>
            <a:pPr lvl="0" hangingPunct="0"/>
            <a:endParaRPr lang="en-US" dirty="0" smtClean="0">
              <a:latin typeface="Arial" pitchFamily="34" charset="0"/>
              <a:cs typeface="Arial" pitchFamily="34" charset="0"/>
            </a:endParaRPr>
          </a:p>
          <a:p>
            <a:pPr defTabSz="956664" hangingPunct="0">
              <a:defRPr/>
            </a:pPr>
            <a:r>
              <a:rPr lang="en-US" dirty="0" smtClean="0">
                <a:latin typeface="Arial" pitchFamily="34" charset="0"/>
                <a:cs typeface="Arial" pitchFamily="34" charset="0"/>
              </a:rPr>
              <a:t>Fourth, there will be a separation (delineation) of rating official roles and responsibilities</a:t>
            </a:r>
            <a:r>
              <a:rPr lang="en-US" baseline="0" dirty="0" smtClean="0">
                <a:latin typeface="Arial" pitchFamily="34" charset="0"/>
                <a:cs typeface="Arial" pitchFamily="34" charset="0"/>
              </a:rPr>
              <a:t> –</a:t>
            </a:r>
            <a:r>
              <a:rPr lang="en-US" dirty="0" smtClean="0">
                <a:latin typeface="Arial" pitchFamily="34" charset="0"/>
                <a:cs typeface="Arial" pitchFamily="34" charset="0"/>
              </a:rPr>
              <a:t> raters will focus only on performance, while senior raters will address potential.  This separation will allow rating officials to focus on a specific area while eliminating the inconsistent ratings that we sometimes have with the current NCOER.  It also eliminates the need for a reviewer as we know it.</a:t>
            </a:r>
          </a:p>
          <a:p>
            <a:pPr lvl="0" hangingPunct="0"/>
            <a:endParaRPr lang="en-US" dirty="0" smtClean="0">
              <a:latin typeface="Arial" pitchFamily="34" charset="0"/>
              <a:cs typeface="Arial" pitchFamily="34" charset="0"/>
            </a:endParaRPr>
          </a:p>
          <a:p>
            <a:pPr defTabSz="956664" eaLnBrk="0" fontAlgn="base" hangingPunct="0">
              <a:spcBef>
                <a:spcPct val="30000"/>
              </a:spcBef>
              <a:spcAft>
                <a:spcPct val="0"/>
              </a:spcAft>
              <a:defRPr/>
            </a:pPr>
            <a:r>
              <a:rPr lang="en-US" dirty="0" smtClean="0">
                <a:latin typeface="Arial" pitchFamily="34" charset="0"/>
                <a:cs typeface="Arial" pitchFamily="34" charset="0"/>
              </a:rPr>
              <a:t>NEXT SLIDE</a:t>
            </a:r>
          </a:p>
        </p:txBody>
      </p:sp>
      <p:sp>
        <p:nvSpPr>
          <p:cNvPr id="4" name="Slide Number Placeholder 3"/>
          <p:cNvSpPr>
            <a:spLocks noGrp="1"/>
          </p:cNvSpPr>
          <p:nvPr>
            <p:ph type="sldNum" sz="quarter" idx="10"/>
          </p:nvPr>
        </p:nvSpPr>
        <p:spPr/>
        <p:txBody>
          <a:bodyPr/>
          <a:lstStyle/>
          <a:p>
            <a:fld id="{B6B13AE2-D634-497F-8AEE-F136ED92B783}" type="slidenum">
              <a:rPr lang="en-US" smtClean="0"/>
              <a:pPr/>
              <a:t>4</a:t>
            </a:fld>
            <a:endParaRPr lang="en-US" dirty="0"/>
          </a:p>
        </p:txBody>
      </p:sp>
    </p:spTree>
    <p:extLst>
      <p:ext uri="{BB962C8B-B14F-4D97-AF65-F5344CB8AC3E}">
        <p14:creationId xmlns:p14="http://schemas.microsoft.com/office/powerpoint/2010/main" val="382341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79425" y="188913"/>
            <a:ext cx="6292850" cy="4721225"/>
          </a:xfrm>
        </p:spPr>
      </p:sp>
      <p:sp>
        <p:nvSpPr>
          <p:cNvPr id="3" name="Notes Placeholder 2"/>
          <p:cNvSpPr>
            <a:spLocks noGrp="1"/>
          </p:cNvSpPr>
          <p:nvPr>
            <p:ph type="body" idx="1"/>
          </p:nvPr>
        </p:nvSpPr>
        <p:spPr>
          <a:xfrm>
            <a:off x="182880" y="5029200"/>
            <a:ext cx="6965343" cy="4114800"/>
          </a:xfrm>
        </p:spPr>
        <p:txBody>
          <a:bodyPr>
            <a:noAutofit/>
          </a:bodyPr>
          <a:lstStyle/>
          <a:p>
            <a:pPr lvl="0" hangingPunct="0"/>
            <a:r>
              <a:rPr lang="en-US" sz="700" dirty="0">
                <a:latin typeface="Arial" panose="020B0604020202020204" pitchFamily="34" charset="0"/>
                <a:cs typeface="Arial" panose="020B0604020202020204" pitchFamily="34" charset="0"/>
              </a:rPr>
              <a:t>Fifth, we are updating how rating officials assess.  Raters for Sergeant through First Sergeant/Master </a:t>
            </a:r>
            <a:r>
              <a:rPr lang="en-US" sz="700" dirty="0" smtClean="0">
                <a:latin typeface="Arial" panose="020B0604020202020204" pitchFamily="34" charset="0"/>
                <a:cs typeface="Arial" panose="020B0604020202020204" pitchFamily="34" charset="0"/>
              </a:rPr>
              <a:t>Sergeant (SGT-1SG/MSG) </a:t>
            </a:r>
            <a:r>
              <a:rPr lang="en-US" sz="700" dirty="0">
                <a:latin typeface="Arial" panose="020B0604020202020204" pitchFamily="34" charset="0"/>
                <a:cs typeface="Arial" panose="020B0604020202020204" pitchFamily="34" charset="0"/>
              </a:rPr>
              <a:t>will continue to assess in bullet comment format.  However, </a:t>
            </a:r>
            <a:r>
              <a:rPr lang="en-US" sz="700" dirty="0" smtClean="0">
                <a:latin typeface="Arial" panose="020B0604020202020204" pitchFamily="34" charset="0"/>
                <a:cs typeface="Arial" panose="020B0604020202020204" pitchFamily="34" charset="0"/>
              </a:rPr>
              <a:t>raters </a:t>
            </a:r>
            <a:r>
              <a:rPr lang="en-US" sz="700" dirty="0">
                <a:latin typeface="Arial" panose="020B0604020202020204" pitchFamily="34" charset="0"/>
                <a:cs typeface="Arial" panose="020B0604020202020204" pitchFamily="34" charset="0"/>
              </a:rPr>
              <a:t>for Command Sergeant Major/Sergeant Major (CSM/SGM) and </a:t>
            </a:r>
            <a:r>
              <a:rPr lang="en-US" sz="700" dirty="0" smtClean="0">
                <a:latin typeface="Arial" panose="020B0604020202020204" pitchFamily="34" charset="0"/>
                <a:cs typeface="Arial" panose="020B0604020202020204" pitchFamily="34" charset="0"/>
              </a:rPr>
              <a:t>senior </a:t>
            </a:r>
            <a:r>
              <a:rPr lang="en-US" sz="700" dirty="0">
                <a:latin typeface="Arial" panose="020B0604020202020204" pitchFamily="34" charset="0"/>
                <a:cs typeface="Arial" panose="020B0604020202020204" pitchFamily="34" charset="0"/>
              </a:rPr>
              <a:t>r</a:t>
            </a:r>
            <a:r>
              <a:rPr lang="en-US" sz="700" dirty="0" smtClean="0">
                <a:latin typeface="Arial" panose="020B0604020202020204" pitchFamily="34" charset="0"/>
                <a:cs typeface="Arial" panose="020B0604020202020204" pitchFamily="34" charset="0"/>
              </a:rPr>
              <a:t>aters </a:t>
            </a:r>
            <a:r>
              <a:rPr lang="en-US" sz="700" dirty="0">
                <a:latin typeface="Arial" panose="020B0604020202020204" pitchFamily="34" charset="0"/>
                <a:cs typeface="Arial" panose="020B0604020202020204" pitchFamily="34" charset="0"/>
              </a:rPr>
              <a:t>for all ranks will assess in narrative comment format. </a:t>
            </a:r>
          </a:p>
          <a:p>
            <a:pPr lvl="0" hangingPunct="0"/>
            <a:endParaRPr lang="en-US" sz="700" dirty="0">
              <a:latin typeface="Arial" panose="020B0604020202020204" pitchFamily="34" charset="0"/>
              <a:cs typeface="Arial" panose="020B0604020202020204" pitchFamily="34" charset="0"/>
            </a:endParaRPr>
          </a:p>
          <a:p>
            <a:pPr lvl="0" hangingPunct="0"/>
            <a:r>
              <a:rPr lang="en-US" sz="700" kern="1200" dirty="0" smtClean="0">
                <a:solidFill>
                  <a:schemeClr val="tx1"/>
                </a:solidFill>
                <a:latin typeface="Arial" pitchFamily="34" charset="0"/>
                <a:ea typeface="+mn-ea"/>
                <a:cs typeface="Arial" pitchFamily="34" charset="0"/>
              </a:rPr>
              <a:t>For the New NCOER, the senior rater will have the primary responsibility to ensure the evaluation meets all</a:t>
            </a:r>
            <a:r>
              <a:rPr lang="en-US" sz="700" kern="1200" baseline="0" dirty="0" smtClean="0">
                <a:solidFill>
                  <a:schemeClr val="tx1"/>
                </a:solidFill>
                <a:latin typeface="Arial" pitchFamily="34" charset="0"/>
                <a:ea typeface="+mn-ea"/>
                <a:cs typeface="Arial" pitchFamily="34" charset="0"/>
              </a:rPr>
              <a:t> regulatory requirements and policies.</a:t>
            </a:r>
            <a:r>
              <a:rPr lang="en-US" sz="700" kern="1200" dirty="0" smtClean="0">
                <a:solidFill>
                  <a:schemeClr val="tx1"/>
                </a:solidFill>
                <a:latin typeface="Arial" pitchFamily="34" charset="0"/>
                <a:ea typeface="+mn-ea"/>
                <a:cs typeface="Arial" pitchFamily="34" charset="0"/>
              </a:rPr>
              <a:t>  To ensure proper</a:t>
            </a:r>
            <a:r>
              <a:rPr lang="en-US" sz="700" kern="1200" baseline="0" dirty="0" smtClean="0">
                <a:solidFill>
                  <a:schemeClr val="tx1"/>
                </a:solidFill>
                <a:latin typeface="Arial" pitchFamily="34" charset="0"/>
                <a:ea typeface="+mn-ea"/>
                <a:cs typeface="Arial" pitchFamily="34" charset="0"/>
              </a:rPr>
              <a:t> oversight for senior raters who may be inexperienced and/or unfamiliar with managing a senior rater profile and writing narrative comments, a</a:t>
            </a:r>
            <a:r>
              <a:rPr lang="en-US" sz="700" kern="1200" dirty="0" smtClean="0">
                <a:solidFill>
                  <a:schemeClr val="tx1"/>
                </a:solidFill>
                <a:latin typeface="Arial" pitchFamily="34" charset="0"/>
                <a:ea typeface="+mn-ea"/>
                <a:cs typeface="Arial" pitchFamily="34" charset="0"/>
              </a:rPr>
              <a:t> supplementary</a:t>
            </a:r>
            <a:r>
              <a:rPr lang="en-US" sz="700" kern="1200" baseline="0" dirty="0" smtClean="0">
                <a:solidFill>
                  <a:schemeClr val="tx1"/>
                </a:solidFill>
                <a:latin typeface="Arial" pitchFamily="34" charset="0"/>
                <a:ea typeface="+mn-ea"/>
                <a:cs typeface="Arial" pitchFamily="34" charset="0"/>
              </a:rPr>
              <a:t> review will be required for all NCOERs when the senior rater is a 2LT-1LT, WO1-CW2, or SFC-1SG/MSG.  The supplementary reviewer requirement will also be used </a:t>
            </a:r>
            <a:r>
              <a:rPr lang="en-US" sz="700" kern="1200" dirty="0" smtClean="0">
                <a:solidFill>
                  <a:schemeClr val="tx1"/>
                </a:solidFill>
                <a:latin typeface="Arial" pitchFamily="34" charset="0"/>
                <a:ea typeface="+mn-ea"/>
                <a:cs typeface="Arial" pitchFamily="34" charset="0"/>
              </a:rPr>
              <a:t>when there are no uniformed</a:t>
            </a:r>
            <a:r>
              <a:rPr lang="en-US" sz="700" kern="1200" baseline="0" dirty="0" smtClean="0">
                <a:solidFill>
                  <a:schemeClr val="tx1"/>
                </a:solidFill>
                <a:latin typeface="Arial" pitchFamily="34" charset="0"/>
                <a:ea typeface="+mn-ea"/>
                <a:cs typeface="Arial" pitchFamily="34" charset="0"/>
              </a:rPr>
              <a:t> </a:t>
            </a:r>
            <a:r>
              <a:rPr lang="en-US" sz="700" kern="1200" dirty="0" smtClean="0">
                <a:solidFill>
                  <a:schemeClr val="tx1"/>
                </a:solidFill>
                <a:latin typeface="Arial" pitchFamily="34" charset="0"/>
                <a:ea typeface="+mn-ea"/>
                <a:cs typeface="Arial" pitchFamily="34" charset="0"/>
              </a:rPr>
              <a:t>Army-designated rating officials (i.e., all civilians or sister services) within the rating chain and when the senior rater or someone outside the rating chain directs a “Relief for Cause” report.  </a:t>
            </a:r>
          </a:p>
          <a:p>
            <a:pPr lvl="0" hangingPunct="0"/>
            <a:endParaRPr lang="en-US" sz="700" dirty="0">
              <a:latin typeface="Arial" panose="020B0604020202020204" pitchFamily="34" charset="0"/>
              <a:cs typeface="Arial" panose="020B0604020202020204" pitchFamily="34" charset="0"/>
            </a:endParaRPr>
          </a:p>
          <a:p>
            <a:pPr defTabSz="956664" hangingPunct="0">
              <a:defRPr/>
            </a:pPr>
            <a:r>
              <a:rPr lang="en-US" sz="700" dirty="0">
                <a:latin typeface="Arial" panose="020B0604020202020204" pitchFamily="34" charset="0"/>
                <a:cs typeface="Arial" panose="020B0604020202020204" pitchFamily="34" charset="0"/>
              </a:rPr>
              <a:t>Another key change includes a section on the New NCOER Support Form which will allow the </a:t>
            </a:r>
            <a:r>
              <a:rPr lang="en-US" sz="700" dirty="0" smtClean="0">
                <a:latin typeface="Arial" panose="020B0604020202020204" pitchFamily="34" charset="0"/>
                <a:cs typeface="Arial" panose="020B0604020202020204" pitchFamily="34" charset="0"/>
              </a:rPr>
              <a:t>senior rater </a:t>
            </a:r>
            <a:r>
              <a:rPr lang="en-US" sz="700" dirty="0">
                <a:latin typeface="Arial" panose="020B0604020202020204" pitchFamily="34" charset="0"/>
                <a:cs typeface="Arial" panose="020B0604020202020204" pitchFamily="34" charset="0"/>
              </a:rPr>
              <a:t>to provide comments based on </a:t>
            </a:r>
            <a:r>
              <a:rPr lang="en-US" sz="700" dirty="0" smtClean="0">
                <a:latin typeface="Arial" panose="020B0604020202020204" pitchFamily="34" charset="0"/>
                <a:cs typeface="Arial" panose="020B0604020202020204" pitchFamily="34" charset="0"/>
              </a:rPr>
              <a:t>his/her </a:t>
            </a:r>
            <a:r>
              <a:rPr lang="en-US" sz="700" dirty="0">
                <a:latin typeface="Arial" panose="020B0604020202020204" pitchFamily="34" charset="0"/>
                <a:cs typeface="Arial" panose="020B0604020202020204" pitchFamily="34" charset="0"/>
              </a:rPr>
              <a:t>counseling sessions with the </a:t>
            </a:r>
            <a:r>
              <a:rPr lang="en-US" sz="700" dirty="0" smtClean="0">
                <a:latin typeface="Arial" panose="020B0604020202020204" pitchFamily="34" charset="0"/>
                <a:cs typeface="Arial" panose="020B0604020202020204" pitchFamily="34" charset="0"/>
              </a:rPr>
              <a:t>rated </a:t>
            </a:r>
            <a:r>
              <a:rPr lang="en-US" sz="700" dirty="0">
                <a:latin typeface="Arial" panose="020B0604020202020204" pitchFamily="34" charset="0"/>
                <a:cs typeface="Arial" panose="020B0604020202020204" pitchFamily="34" charset="0"/>
              </a:rPr>
              <a:t>NCO.  This will complement the </a:t>
            </a:r>
            <a:r>
              <a:rPr lang="en-US" sz="700" dirty="0" smtClean="0">
                <a:latin typeface="Arial" panose="020B0604020202020204" pitchFamily="34" charset="0"/>
                <a:cs typeface="Arial" panose="020B0604020202020204" pitchFamily="34" charset="0"/>
              </a:rPr>
              <a:t>rater’s </a:t>
            </a:r>
            <a:r>
              <a:rPr lang="en-US" sz="700" dirty="0">
                <a:latin typeface="Arial" panose="020B0604020202020204" pitchFamily="34" charset="0"/>
                <a:cs typeface="Arial" panose="020B0604020202020204" pitchFamily="34" charset="0"/>
              </a:rPr>
              <a:t>initial and quarterly counseling requirement.  Moreover, with the approved use of a </a:t>
            </a:r>
            <a:r>
              <a:rPr lang="en-US" sz="700" dirty="0" smtClean="0">
                <a:latin typeface="Arial" panose="020B0604020202020204" pitchFamily="34" charset="0"/>
                <a:cs typeface="Arial" panose="020B0604020202020204" pitchFamily="34" charset="0"/>
              </a:rPr>
              <a:t>senior rater profile</a:t>
            </a:r>
            <a:r>
              <a:rPr lang="en-US" sz="700" dirty="0">
                <a:latin typeface="Arial" panose="020B0604020202020204" pitchFamily="34" charset="0"/>
                <a:cs typeface="Arial" panose="020B0604020202020204" pitchFamily="34" charset="0"/>
              </a:rPr>
              <a:t>, it will be even more critical for the </a:t>
            </a:r>
            <a:r>
              <a:rPr lang="en-US" sz="700" dirty="0" smtClean="0">
                <a:latin typeface="Arial" panose="020B0604020202020204" pitchFamily="34" charset="0"/>
                <a:cs typeface="Arial" panose="020B0604020202020204" pitchFamily="34" charset="0"/>
              </a:rPr>
              <a:t>senior rater </a:t>
            </a:r>
            <a:r>
              <a:rPr lang="en-US" sz="700" dirty="0">
                <a:latin typeface="Arial" panose="020B0604020202020204" pitchFamily="34" charset="0"/>
                <a:cs typeface="Arial" panose="020B0604020202020204" pitchFamily="34" charset="0"/>
              </a:rPr>
              <a:t>to provide counsel and mentorship to the </a:t>
            </a:r>
            <a:r>
              <a:rPr lang="en-US" sz="700" dirty="0" smtClean="0">
                <a:latin typeface="Arial" panose="020B0604020202020204" pitchFamily="34" charset="0"/>
                <a:cs typeface="Arial" panose="020B0604020202020204" pitchFamily="34" charset="0"/>
              </a:rPr>
              <a:t>rated </a:t>
            </a:r>
            <a:r>
              <a:rPr lang="en-US" sz="700" dirty="0">
                <a:latin typeface="Arial" panose="020B0604020202020204" pitchFamily="34" charset="0"/>
                <a:cs typeface="Arial" panose="020B0604020202020204" pitchFamily="34" charset="0"/>
              </a:rPr>
              <a:t>NCO.</a:t>
            </a:r>
          </a:p>
          <a:p>
            <a:pPr lvl="0" hangingPunct="0"/>
            <a:endParaRPr lang="en-US" sz="700" dirty="0">
              <a:latin typeface="Arial" panose="020B0604020202020204" pitchFamily="34" charset="0"/>
              <a:cs typeface="Arial" panose="020B0604020202020204" pitchFamily="34" charset="0"/>
            </a:endParaRPr>
          </a:p>
          <a:p>
            <a:pPr defTabSz="948507" hangingPunct="0">
              <a:defRPr/>
            </a:pPr>
            <a:r>
              <a:rPr lang="en-US" sz="700" dirty="0">
                <a:latin typeface="Arial" panose="020B0604020202020204" pitchFamily="34" charset="0"/>
                <a:cs typeface="Arial" panose="020B0604020202020204" pitchFamily="34" charset="0"/>
              </a:rPr>
              <a:t>Like the OER, and to ensure rating schemes are established in accordance with the regulation, “pooling”  or elevating the rating chain beyond the </a:t>
            </a:r>
            <a:r>
              <a:rPr lang="en-US" sz="700" dirty="0" smtClean="0">
                <a:latin typeface="Arial" panose="020B0604020202020204" pitchFamily="34" charset="0"/>
                <a:cs typeface="Arial" panose="020B0604020202020204" pitchFamily="34" charset="0"/>
              </a:rPr>
              <a:t>senior rater’s </a:t>
            </a:r>
            <a:r>
              <a:rPr lang="en-US" sz="700" dirty="0">
                <a:latin typeface="Arial" panose="020B0604020202020204" pitchFamily="34" charset="0"/>
                <a:cs typeface="Arial" panose="020B0604020202020204" pitchFamily="34" charset="0"/>
              </a:rPr>
              <a:t>ability to have adequate knowledge of each NCO’s performance and potential, in order to provide an elevated assessment for a specific group, is prohibited.  As a reminder, rating schemes should be as follows:  the </a:t>
            </a:r>
            <a:r>
              <a:rPr lang="en-US" sz="700" dirty="0" smtClean="0">
                <a:latin typeface="Arial" panose="020B0604020202020204" pitchFamily="34" charset="0"/>
                <a:cs typeface="Arial" panose="020B0604020202020204" pitchFamily="34" charset="0"/>
              </a:rPr>
              <a:t>rated </a:t>
            </a:r>
            <a:r>
              <a:rPr lang="en-US" sz="700" dirty="0">
                <a:latin typeface="Arial" panose="020B0604020202020204" pitchFamily="34" charset="0"/>
                <a:cs typeface="Arial" panose="020B0604020202020204" pitchFamily="34" charset="0"/>
              </a:rPr>
              <a:t>NCO’s immediate supervisor is the </a:t>
            </a:r>
            <a:r>
              <a:rPr lang="en-US" sz="700" dirty="0" smtClean="0">
                <a:latin typeface="Arial" panose="020B0604020202020204" pitchFamily="34" charset="0"/>
                <a:cs typeface="Arial" panose="020B0604020202020204" pitchFamily="34" charset="0"/>
              </a:rPr>
              <a:t>rater </a:t>
            </a:r>
            <a:r>
              <a:rPr lang="en-US" sz="700" dirty="0">
                <a:latin typeface="Arial" panose="020B0604020202020204" pitchFamily="34" charset="0"/>
                <a:cs typeface="Arial" panose="020B0604020202020204" pitchFamily="34" charset="0"/>
              </a:rPr>
              <a:t>and the </a:t>
            </a:r>
            <a:r>
              <a:rPr lang="en-US" sz="700" dirty="0" smtClean="0">
                <a:latin typeface="Arial" panose="020B0604020202020204" pitchFamily="34" charset="0"/>
                <a:cs typeface="Arial" panose="020B0604020202020204" pitchFamily="34" charset="0"/>
              </a:rPr>
              <a:t>rater’s </a:t>
            </a:r>
            <a:r>
              <a:rPr lang="en-US" sz="700" dirty="0">
                <a:latin typeface="Arial" panose="020B0604020202020204" pitchFamily="34" charset="0"/>
                <a:cs typeface="Arial" panose="020B0604020202020204" pitchFamily="34" charset="0"/>
              </a:rPr>
              <a:t>supervisor is the </a:t>
            </a:r>
            <a:r>
              <a:rPr lang="en-US" sz="700" dirty="0" smtClean="0">
                <a:latin typeface="Arial" panose="020B0604020202020204" pitchFamily="34" charset="0"/>
                <a:cs typeface="Arial" panose="020B0604020202020204" pitchFamily="34" charset="0"/>
              </a:rPr>
              <a:t>senior rater</a:t>
            </a:r>
            <a:r>
              <a:rPr lang="en-US" sz="700" dirty="0">
                <a:latin typeface="Arial" panose="020B0604020202020204" pitchFamily="34" charset="0"/>
                <a:cs typeface="Arial" panose="020B0604020202020204" pitchFamily="34" charset="0"/>
              </a:rPr>
              <a:t>.  Rating schemes based on pooling erode Soldiers’ confidence in the fairness and equity of the Evaluation Reporting System and in their leaders.</a:t>
            </a:r>
          </a:p>
          <a:p>
            <a:pPr lvl="0" hangingPunct="0"/>
            <a:endParaRPr lang="en-US" sz="700" dirty="0">
              <a:latin typeface="Arial" panose="020B0604020202020204" pitchFamily="34" charset="0"/>
              <a:cs typeface="Arial" panose="020B0604020202020204" pitchFamily="34" charset="0"/>
            </a:endParaRPr>
          </a:p>
          <a:p>
            <a:r>
              <a:rPr lang="en-US" sz="700" dirty="0">
                <a:latin typeface="Arial" panose="020B0604020202020204" pitchFamily="34" charset="0"/>
                <a:cs typeface="Arial" panose="020B0604020202020204" pitchFamily="34" charset="0"/>
              </a:rPr>
              <a:t>All of these approved revisions, in particular the </a:t>
            </a:r>
            <a:r>
              <a:rPr lang="en-US" sz="700" dirty="0" smtClean="0">
                <a:latin typeface="Arial" panose="020B0604020202020204" pitchFamily="34" charset="0"/>
                <a:cs typeface="Arial" panose="020B0604020202020204" pitchFamily="34" charset="0"/>
              </a:rPr>
              <a:t>senior rater profile </a:t>
            </a:r>
            <a:r>
              <a:rPr lang="en-US" sz="700" dirty="0">
                <a:latin typeface="Arial" panose="020B0604020202020204" pitchFamily="34" charset="0"/>
                <a:cs typeface="Arial" panose="020B0604020202020204" pitchFamily="34" charset="0"/>
              </a:rPr>
              <a:t>and narrative format, will create a significant culture change in how the Army assesses NCOs.  With that in mind, it is crucial that all rating officials and NCOs at every level fully understand the new assessment tools and policy changes </a:t>
            </a:r>
            <a:r>
              <a:rPr lang="en-US" sz="700" dirty="0" smtClean="0">
                <a:latin typeface="Arial" panose="020B0604020202020204" pitchFamily="34" charset="0"/>
                <a:cs typeface="Arial" panose="020B0604020202020204" pitchFamily="34" charset="0"/>
              </a:rPr>
              <a:t>in order to identify </a:t>
            </a:r>
            <a:r>
              <a:rPr lang="en-US" sz="700" dirty="0">
                <a:latin typeface="Arial" panose="020B0604020202020204" pitchFamily="34" charset="0"/>
                <a:cs typeface="Arial" panose="020B0604020202020204" pitchFamily="34" charset="0"/>
              </a:rPr>
              <a:t>the best talent in today’s Army and support the Chief of Staff’s Strategic Priorities.</a:t>
            </a:r>
          </a:p>
          <a:p>
            <a:endParaRPr lang="en-US" sz="700" dirty="0">
              <a:latin typeface="Arial" panose="020B0604020202020204" pitchFamily="34" charset="0"/>
              <a:cs typeface="Arial" panose="020B0604020202020204" pitchFamily="34" charset="0"/>
            </a:endParaRPr>
          </a:p>
          <a:p>
            <a:pPr defTabSz="956664" eaLnBrk="0" fontAlgn="base" hangingPunct="0">
              <a:spcBef>
                <a:spcPct val="30000"/>
              </a:spcBef>
              <a:spcAft>
                <a:spcPct val="0"/>
              </a:spcAft>
              <a:defRPr/>
            </a:pPr>
            <a:r>
              <a:rPr lang="en-US" sz="700" dirty="0">
                <a:latin typeface="Arial" panose="020B0604020202020204" pitchFamily="34" charset="0"/>
                <a:cs typeface="Arial" panose="020B0604020202020204" pitchFamily="34" charset="0"/>
              </a:rPr>
              <a:t>NEXT SLIDE</a:t>
            </a:r>
          </a:p>
        </p:txBody>
      </p:sp>
      <p:sp>
        <p:nvSpPr>
          <p:cNvPr id="4" name="Slide Number Placeholder 3"/>
          <p:cNvSpPr>
            <a:spLocks noGrp="1"/>
          </p:cNvSpPr>
          <p:nvPr>
            <p:ph type="sldNum" sz="quarter" idx="10"/>
          </p:nvPr>
        </p:nvSpPr>
        <p:spPr/>
        <p:txBody>
          <a:bodyPr/>
          <a:lstStyle/>
          <a:p>
            <a:fld id="{B6B13AE2-D634-497F-8AEE-F136ED92B783}" type="slidenum">
              <a:rPr lang="en-US" smtClean="0"/>
              <a:pPr/>
              <a:t>5</a:t>
            </a:fld>
            <a:endParaRPr lang="en-US" dirty="0"/>
          </a:p>
        </p:txBody>
      </p:sp>
    </p:spTree>
    <p:extLst>
      <p:ext uri="{BB962C8B-B14F-4D97-AF65-F5344CB8AC3E}">
        <p14:creationId xmlns:p14="http://schemas.microsoft.com/office/powerpoint/2010/main" val="41367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479425" y="188913"/>
            <a:ext cx="6292850" cy="4721225"/>
          </a:xfrm>
          <a:noFill/>
          <a:ln>
            <a:solidFill>
              <a:srgbClr val="000000"/>
            </a:solidFill>
            <a:miter lim="800000"/>
            <a:headEnd/>
            <a:tailEnd/>
          </a:ln>
        </p:spPr>
      </p:sp>
      <p:sp>
        <p:nvSpPr>
          <p:cNvPr id="51203" name="Notes Placeholder 2"/>
          <p:cNvSpPr>
            <a:spLocks noGrp="1"/>
          </p:cNvSpPr>
          <p:nvPr>
            <p:ph type="body" idx="1"/>
          </p:nvPr>
        </p:nvSpPr>
        <p:spPr bwMode="auto">
          <a:xfrm>
            <a:off x="763325" y="5194092"/>
            <a:ext cx="5724939" cy="3777521"/>
          </a:xfrm>
          <a:noFill/>
        </p:spPr>
        <p:txBody>
          <a:bodyPr wrap="square" numCol="1" anchor="t" anchorCtr="0" compatLnSpc="1">
            <a:prstTxWarp prst="textNoShape">
              <a:avLst/>
            </a:prstTxWarp>
            <a:normAutofit fontScale="92500" lnSpcReduction="10000"/>
          </a:bodyPr>
          <a:lstStyle/>
          <a:p>
            <a:pPr eaLnBrk="1" hangingPunct="1">
              <a:spcBef>
                <a:spcPct val="0"/>
              </a:spcBef>
            </a:pPr>
            <a:r>
              <a:rPr lang="en-US" dirty="0" smtClean="0">
                <a:latin typeface="Arial" pitchFamily="34" charset="0"/>
                <a:cs typeface="Arial" pitchFamily="34" charset="0"/>
              </a:rPr>
              <a:t>The next couple of slides are snapshots of the NCOER Support Form</a:t>
            </a:r>
            <a:r>
              <a:rPr lang="en-US" baseline="0" dirty="0" smtClean="0">
                <a:latin typeface="Arial" pitchFamily="34" charset="0"/>
                <a:cs typeface="Arial" pitchFamily="34" charset="0"/>
              </a:rPr>
              <a:t> and the three grade plate NCOERs.</a:t>
            </a:r>
          </a:p>
          <a:p>
            <a:pPr eaLnBrk="1" hangingPunct="1">
              <a:spcBef>
                <a:spcPct val="0"/>
              </a:spcBef>
            </a:pPr>
            <a:endParaRPr lang="en-US" baseline="0" dirty="0" smtClean="0">
              <a:latin typeface="Arial" pitchFamily="34" charset="0"/>
              <a:cs typeface="Arial" pitchFamily="34" charset="0"/>
            </a:endParaRPr>
          </a:p>
          <a:p>
            <a:pPr eaLnBrk="1" hangingPunct="1">
              <a:spcBef>
                <a:spcPct val="0"/>
              </a:spcBef>
            </a:pPr>
            <a:r>
              <a:rPr lang="en-US" baseline="0" dirty="0" smtClean="0">
                <a:latin typeface="Arial" pitchFamily="34" charset="0"/>
                <a:cs typeface="Arial" pitchFamily="34" charset="0"/>
              </a:rPr>
              <a:t>The NCOER Support Form includes the following new features:</a:t>
            </a:r>
          </a:p>
          <a:p>
            <a:pPr eaLnBrk="1" hangingPunct="1">
              <a:spcBef>
                <a:spcPct val="0"/>
              </a:spcBef>
            </a:pPr>
            <a:endParaRPr lang="en-US" baseline="0" dirty="0" smtClean="0">
              <a:latin typeface="Arial" pitchFamily="34" charset="0"/>
              <a:cs typeface="Arial" pitchFamily="34" charset="0"/>
            </a:endParaRPr>
          </a:p>
          <a:p>
            <a:pPr eaLnBrk="1" hangingPunct="1">
              <a:spcBef>
                <a:spcPct val="0"/>
              </a:spcBef>
              <a:buFont typeface="Arial" pitchFamily="34" charset="0"/>
              <a:buChar char="•"/>
            </a:pPr>
            <a:r>
              <a:rPr lang="en-US" baseline="0" dirty="0" smtClean="0">
                <a:latin typeface="Arial" pitchFamily="34" charset="0"/>
                <a:cs typeface="Arial" pitchFamily="34" charset="0"/>
              </a:rPr>
              <a:t> </a:t>
            </a:r>
            <a:r>
              <a:rPr lang="en-US" dirty="0" smtClean="0">
                <a:latin typeface="Arial" pitchFamily="34" charset="0"/>
                <a:cs typeface="Arial" pitchFamily="34" charset="0"/>
              </a:rPr>
              <a:t>In Part I, </a:t>
            </a:r>
            <a:r>
              <a:rPr lang="en-US" baseline="0" dirty="0" smtClean="0">
                <a:latin typeface="Arial" pitchFamily="34" charset="0"/>
                <a:cs typeface="Arial" pitchFamily="34" charset="0"/>
              </a:rPr>
              <a:t>the </a:t>
            </a:r>
            <a:r>
              <a:rPr lang="en-US" dirty="0" smtClean="0">
                <a:latin typeface="Arial" pitchFamily="34" charset="0"/>
                <a:cs typeface="Arial" pitchFamily="34" charset="0"/>
              </a:rPr>
              <a:t>Structured Self-Development</a:t>
            </a:r>
            <a:r>
              <a:rPr lang="en-US" baseline="0" dirty="0" smtClean="0">
                <a:latin typeface="Arial" pitchFamily="34" charset="0"/>
                <a:cs typeface="Arial" pitchFamily="34" charset="0"/>
              </a:rPr>
              <a:t> (SSD) and Military Education Level (MEL) codes will be entered on the form.  This will allow the rating chain to mentor and counsel the rated NCO and track his/her progress in attaining promotion eligibility for the next grade (in the case of Sergeants Major, eligibility for joint and/or nominative assignments).</a:t>
            </a:r>
          </a:p>
          <a:p>
            <a:pPr eaLnBrk="1" hangingPunct="1">
              <a:spcBef>
                <a:spcPct val="0"/>
              </a:spcBef>
              <a:buFont typeface="Arial" pitchFamily="34" charset="0"/>
              <a:buChar char="•"/>
            </a:pPr>
            <a:endParaRPr lang="en-US" baseline="0" dirty="0" smtClean="0">
              <a:latin typeface="Arial" pitchFamily="34" charset="0"/>
              <a:cs typeface="Arial" pitchFamily="34" charset="0"/>
            </a:endParaRPr>
          </a:p>
          <a:p>
            <a:pPr eaLnBrk="1" hangingPunct="1">
              <a:spcBef>
                <a:spcPct val="0"/>
              </a:spcBef>
              <a:buFont typeface="Arial" pitchFamily="34" charset="0"/>
              <a:buChar char="•"/>
            </a:pPr>
            <a:r>
              <a:rPr lang="en-US" baseline="0" dirty="0" smtClean="0">
                <a:latin typeface="Arial" pitchFamily="34" charset="0"/>
                <a:cs typeface="Arial" pitchFamily="34" charset="0"/>
              </a:rPr>
              <a:t> In Part II, the senior rater will provide his/her counseling dates in addition to the rater’s.</a:t>
            </a:r>
          </a:p>
          <a:p>
            <a:pPr eaLnBrk="1" hangingPunct="1">
              <a:spcBef>
                <a:spcPct val="0"/>
              </a:spcBef>
              <a:buFont typeface="Arial" pitchFamily="34" charset="0"/>
              <a:buChar char="•"/>
            </a:pPr>
            <a:endParaRPr lang="en-US" baseline="0" dirty="0" smtClean="0">
              <a:latin typeface="Arial" pitchFamily="34" charset="0"/>
              <a:cs typeface="Arial" pitchFamily="34" charset="0"/>
            </a:endParaRPr>
          </a:p>
          <a:p>
            <a:pPr eaLnBrk="1" hangingPunct="1">
              <a:spcBef>
                <a:spcPct val="0"/>
              </a:spcBef>
              <a:buFont typeface="Arial" pitchFamily="34" charset="0"/>
              <a:buChar char="•"/>
            </a:pPr>
            <a:r>
              <a:rPr lang="en-US" baseline="0" dirty="0" smtClean="0">
                <a:latin typeface="Arial" pitchFamily="34" charset="0"/>
                <a:cs typeface="Arial" pitchFamily="34" charset="0"/>
              </a:rPr>
              <a:t> If a supplementary review is required, then Part II, blocks c1 through c4 will be completed along with the rater’s and senior rater’s sections at the beginning of the rating period.</a:t>
            </a:r>
          </a:p>
          <a:p>
            <a:pPr eaLnBrk="1" hangingPunct="1">
              <a:spcBef>
                <a:spcPct val="0"/>
              </a:spcBef>
              <a:buFont typeface="Arial" pitchFamily="34" charset="0"/>
              <a:buChar char="•"/>
            </a:pPr>
            <a:endParaRPr lang="en-US" baseline="0" dirty="0" smtClean="0">
              <a:latin typeface="Arial" pitchFamily="34" charset="0"/>
              <a:cs typeface="Arial" pitchFamily="34" charset="0"/>
            </a:endParaRPr>
          </a:p>
          <a:p>
            <a:pPr eaLnBrk="1" hangingPunct="1">
              <a:spcBef>
                <a:spcPct val="0"/>
              </a:spcBef>
              <a:buFont typeface="Arial" pitchFamily="34" charset="0"/>
              <a:buChar char="•"/>
            </a:pPr>
            <a:r>
              <a:rPr lang="en-US" baseline="0" dirty="0" smtClean="0">
                <a:latin typeface="Arial" pitchFamily="34" charset="0"/>
                <a:cs typeface="Arial" pitchFamily="34" charset="0"/>
              </a:rPr>
              <a:t> In Part IV, the rated NCO will list his/her goals and expectations.  This change gives the rated NCO input about goals and expectations but will also place more onus or responsibility on the rated NCO to perform throughout the rating period.  The information provided gives the rating officials additional information to consider when evaluating overall performance and potential at the end of the rating period.</a:t>
            </a:r>
          </a:p>
          <a:p>
            <a:pPr eaLnBrk="1" hangingPunct="1">
              <a:spcBef>
                <a:spcPct val="0"/>
              </a:spcBef>
            </a:pPr>
            <a:endParaRPr lang="en-US" baseline="0" dirty="0" smtClean="0">
              <a:latin typeface="Arial" pitchFamily="34" charset="0"/>
              <a:cs typeface="Arial" pitchFamily="34" charset="0"/>
            </a:endParaRPr>
          </a:p>
          <a:p>
            <a:pPr eaLnBrk="1" hangingPunct="1">
              <a:spcBef>
                <a:spcPct val="0"/>
              </a:spcBef>
            </a:pPr>
            <a:r>
              <a:rPr lang="en-US" baseline="0" dirty="0" smtClean="0">
                <a:latin typeface="Arial" pitchFamily="34" charset="0"/>
                <a:cs typeface="Arial" pitchFamily="34" charset="0"/>
              </a:rPr>
              <a:t>NEXT SLIDE</a:t>
            </a:r>
            <a:endParaRPr lang="en-US" dirty="0" smtClean="0">
              <a:latin typeface="Arial" pitchFamily="34" charset="0"/>
              <a:cs typeface="Arial" pitchFamily="34" charset="0"/>
            </a:endParaRPr>
          </a:p>
        </p:txBody>
      </p:sp>
      <p:sp>
        <p:nvSpPr>
          <p:cNvPr id="512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8BD2B5-E255-4844-B106-B00EE626E614}" type="slidenum">
              <a:rPr lang="en-US" smtClean="0"/>
              <a:pPr fontAlgn="base">
                <a:spcBef>
                  <a:spcPct val="0"/>
                </a:spcBef>
                <a:spcAft>
                  <a:spcPct val="0"/>
                </a:spcAft>
                <a:defRPr/>
              </a:pPr>
              <a:t>6</a:t>
            </a:fld>
            <a:endParaRPr lang="en-US" dirty="0" smtClean="0"/>
          </a:p>
        </p:txBody>
      </p:sp>
    </p:spTree>
    <p:extLst>
      <p:ext uri="{BB962C8B-B14F-4D97-AF65-F5344CB8AC3E}">
        <p14:creationId xmlns:p14="http://schemas.microsoft.com/office/powerpoint/2010/main" val="4190967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479425" y="188913"/>
            <a:ext cx="6292850" cy="4721225"/>
          </a:xfrm>
          <a:noFill/>
          <a:ln>
            <a:solidFill>
              <a:srgbClr val="000000"/>
            </a:solidFill>
            <a:miter lim="800000"/>
            <a:headEnd/>
            <a:tailEnd/>
          </a:ln>
        </p:spPr>
      </p:sp>
      <p:sp>
        <p:nvSpPr>
          <p:cNvPr id="52227" name="Notes Placeholder 2"/>
          <p:cNvSpPr>
            <a:spLocks noGrp="1"/>
          </p:cNvSpPr>
          <p:nvPr>
            <p:ph type="body" idx="1"/>
          </p:nvPr>
        </p:nvSpPr>
        <p:spPr bwMode="auto">
          <a:xfrm>
            <a:off x="763325" y="5194090"/>
            <a:ext cx="5724939" cy="3777521"/>
          </a:xfrm>
          <a:noFill/>
        </p:spPr>
        <p:txBody>
          <a:bodyPr wrap="square" numCol="1" anchor="t" anchorCtr="0" compatLnSpc="1">
            <a:prstTxWarp prst="textNoShape">
              <a:avLst/>
            </a:prstTxWarp>
          </a:bodyPr>
          <a:lstStyle/>
          <a:p>
            <a:pPr eaLnBrk="1" hangingPunct="1">
              <a:spcBef>
                <a:spcPct val="0"/>
              </a:spcBef>
            </a:pPr>
            <a:r>
              <a:rPr lang="en-US" dirty="0" smtClean="0">
                <a:latin typeface="Arial" pitchFamily="34" charset="0"/>
                <a:cs typeface="Arial" pitchFamily="34" charset="0"/>
              </a:rPr>
              <a:t>In Part V,  in the left column, the rater</a:t>
            </a:r>
            <a:r>
              <a:rPr lang="en-US" baseline="0" dirty="0" smtClean="0">
                <a:latin typeface="Arial" pitchFamily="34" charset="0"/>
                <a:cs typeface="Arial" pitchFamily="34" charset="0"/>
              </a:rPr>
              <a:t> will identify the major performance objectives based on the attributes and competencies listed in ADP 6-22.  In the right column, the rater and rated NCO can list significant contributions and accomplishments – these notes can help provide the basis for the NCOER itself.</a:t>
            </a:r>
            <a:endParaRPr lang="en-US" dirty="0" smtClean="0">
              <a:latin typeface="Arial" pitchFamily="34" charset="0"/>
              <a:cs typeface="Arial" pitchFamily="34" charset="0"/>
            </a:endParaRPr>
          </a:p>
          <a:p>
            <a:pPr eaLnBrk="1" hangingPunct="1">
              <a:spcBef>
                <a:spcPct val="0"/>
              </a:spcBef>
              <a:buFont typeface="Arial" pitchFamily="34" charset="0"/>
              <a:buNone/>
            </a:pPr>
            <a:endParaRPr lang="en-US" baseline="0" dirty="0" smtClean="0">
              <a:latin typeface="Arial" pitchFamily="34" charset="0"/>
              <a:cs typeface="Arial" pitchFamily="34" charset="0"/>
            </a:endParaRPr>
          </a:p>
          <a:p>
            <a:pPr eaLnBrk="1" hangingPunct="1">
              <a:spcBef>
                <a:spcPct val="0"/>
              </a:spcBef>
            </a:pPr>
            <a:r>
              <a:rPr lang="en-US" baseline="0" dirty="0" smtClean="0">
                <a:latin typeface="Arial" pitchFamily="34" charset="0"/>
                <a:cs typeface="Arial" pitchFamily="34" charset="0"/>
              </a:rPr>
              <a:t>In Part VI, the senior rater will be able to provide comments based on counseling sessions conducted with the rated NCO.</a:t>
            </a:r>
          </a:p>
          <a:p>
            <a:pPr eaLnBrk="1" hangingPunct="1">
              <a:spcBef>
                <a:spcPct val="0"/>
              </a:spcBef>
            </a:pPr>
            <a:endParaRPr lang="en-US" dirty="0" smtClean="0">
              <a:latin typeface="Arial" pitchFamily="34" charset="0"/>
              <a:cs typeface="Arial" pitchFamily="34" charset="0"/>
            </a:endParaRPr>
          </a:p>
          <a:p>
            <a:pPr eaLnBrk="1" hangingPunct="1">
              <a:spcBef>
                <a:spcPct val="0"/>
              </a:spcBef>
            </a:pPr>
            <a:r>
              <a:rPr lang="en-US" dirty="0" smtClean="0">
                <a:latin typeface="Arial" pitchFamily="34" charset="0"/>
                <a:cs typeface="Arial" pitchFamily="34" charset="0"/>
              </a:rPr>
              <a:t>NEXT SLIDE</a:t>
            </a:r>
          </a:p>
        </p:txBody>
      </p:sp>
      <p:sp>
        <p:nvSpPr>
          <p:cNvPr id="522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F68C60-B9BF-4BE6-B15F-E78DC75B1125}" type="slidenum">
              <a:rPr lang="en-US" smtClean="0"/>
              <a:pPr fontAlgn="base">
                <a:spcBef>
                  <a:spcPct val="0"/>
                </a:spcBef>
                <a:spcAft>
                  <a:spcPct val="0"/>
                </a:spcAft>
                <a:defRPr/>
              </a:pPr>
              <a:t>7</a:t>
            </a:fld>
            <a:endParaRPr lang="en-US" dirty="0" smtClean="0"/>
          </a:p>
        </p:txBody>
      </p:sp>
    </p:spTree>
    <p:extLst>
      <p:ext uri="{BB962C8B-B14F-4D97-AF65-F5344CB8AC3E}">
        <p14:creationId xmlns:p14="http://schemas.microsoft.com/office/powerpoint/2010/main" val="3550246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479425" y="188913"/>
            <a:ext cx="6292850" cy="4721225"/>
          </a:xfrm>
          <a:noFill/>
          <a:ln>
            <a:solidFill>
              <a:srgbClr val="000000"/>
            </a:solidFill>
            <a:miter lim="800000"/>
            <a:headEnd/>
            <a:tailEnd/>
          </a:ln>
        </p:spPr>
      </p:sp>
      <p:sp>
        <p:nvSpPr>
          <p:cNvPr id="44035" name="Notes Placeholder 2"/>
          <p:cNvSpPr>
            <a:spLocks noGrp="1"/>
          </p:cNvSpPr>
          <p:nvPr>
            <p:ph type="body" idx="1"/>
          </p:nvPr>
        </p:nvSpPr>
        <p:spPr bwMode="auto">
          <a:xfrm>
            <a:off x="763325" y="5194090"/>
            <a:ext cx="5724939" cy="3777521"/>
          </a:xfrm>
          <a:noFill/>
        </p:spPr>
        <p:txBody>
          <a:bodyPr wrap="square" numCol="1" anchor="t" anchorCtr="0" compatLnSpc="1">
            <a:prstTxWarp prst="textNoShape">
              <a:avLst/>
            </a:prstTxWarp>
            <a:normAutofit/>
          </a:bodyPr>
          <a:lstStyle/>
          <a:p>
            <a:pPr eaLnBrk="1" hangingPunct="1">
              <a:spcBef>
                <a:spcPct val="0"/>
              </a:spcBef>
            </a:pPr>
            <a:r>
              <a:rPr lang="en-US" baseline="0" dirty="0" smtClean="0">
                <a:latin typeface="Arial" pitchFamily="34" charset="0"/>
                <a:cs typeface="Arial" pitchFamily="34" charset="0"/>
              </a:rPr>
              <a:t>As for the front page of the NCOER, the format will be the same for all three grade plate forms.</a:t>
            </a:r>
            <a:endParaRPr lang="en-US" b="1" baseline="0" dirty="0" smtClean="0">
              <a:latin typeface="Arial" pitchFamily="34" charset="0"/>
              <a:cs typeface="Arial" pitchFamily="34" charset="0"/>
            </a:endParaRPr>
          </a:p>
          <a:p>
            <a:pPr eaLnBrk="1" hangingPunct="1">
              <a:spcBef>
                <a:spcPct val="0"/>
              </a:spcBef>
            </a:pPr>
            <a:endParaRPr lang="en-US" baseline="0" dirty="0" smtClean="0">
              <a:latin typeface="Arial" pitchFamily="34" charset="0"/>
              <a:cs typeface="Arial" pitchFamily="34" charset="0"/>
            </a:endParaRPr>
          </a:p>
          <a:p>
            <a:pPr eaLnBrk="1" hangingPunct="1">
              <a:spcBef>
                <a:spcPct val="0"/>
              </a:spcBef>
            </a:pPr>
            <a:r>
              <a:rPr lang="en-US" baseline="0" dirty="0" smtClean="0">
                <a:latin typeface="Arial" pitchFamily="34" charset="0"/>
                <a:cs typeface="Arial" pitchFamily="34" charset="0"/>
              </a:rPr>
              <a:t>In Part II, if the supplementary review is not required, then the rating official(s) will check “NO” in Part II, block c1 and leave the remaining section blank.  If the supplementary review is required, recommend identifying that individual at the beginning of the rating period.</a:t>
            </a:r>
          </a:p>
          <a:p>
            <a:pPr eaLnBrk="1" hangingPunct="1">
              <a:spcBef>
                <a:spcPct val="0"/>
              </a:spcBef>
            </a:pPr>
            <a:endParaRPr lang="en-US" baseline="0" dirty="0" smtClean="0">
              <a:latin typeface="Arial" pitchFamily="34" charset="0"/>
              <a:cs typeface="Arial" pitchFamily="34" charset="0"/>
            </a:endParaRPr>
          </a:p>
          <a:p>
            <a:pPr eaLnBrk="1" hangingPunct="1">
              <a:spcBef>
                <a:spcPct val="0"/>
              </a:spcBef>
            </a:pPr>
            <a:r>
              <a:rPr lang="en-US" baseline="0" dirty="0" smtClean="0">
                <a:latin typeface="Arial" pitchFamily="34" charset="0"/>
                <a:cs typeface="Arial" pitchFamily="34" charset="0"/>
              </a:rPr>
              <a:t>Also in Part II, there is room to show counseling dates and the rated NCO’s signature. The signature will be applied by the rated NCO at the end of the rating period </a:t>
            </a:r>
            <a:r>
              <a:rPr lang="en-US" b="0" baseline="0" dirty="0" smtClean="0">
                <a:latin typeface="Arial" pitchFamily="34" charset="0"/>
                <a:cs typeface="Arial" pitchFamily="34" charset="0"/>
              </a:rPr>
              <a:t>when reviewing the completed report.</a:t>
            </a:r>
          </a:p>
          <a:p>
            <a:pPr eaLnBrk="1" hangingPunct="1">
              <a:spcBef>
                <a:spcPct val="0"/>
              </a:spcBef>
            </a:pPr>
            <a:endParaRPr lang="en-US" baseline="0" dirty="0" smtClean="0">
              <a:latin typeface="Arial" pitchFamily="34" charset="0"/>
              <a:cs typeface="Arial" pitchFamily="34" charset="0"/>
            </a:endParaRPr>
          </a:p>
          <a:p>
            <a:pPr eaLnBrk="1" hangingPunct="1">
              <a:spcBef>
                <a:spcPct val="0"/>
              </a:spcBef>
            </a:pPr>
            <a:r>
              <a:rPr lang="en-US" baseline="0" dirty="0" smtClean="0">
                <a:latin typeface="Arial" pitchFamily="34" charset="0"/>
                <a:cs typeface="Arial" pitchFamily="34" charset="0"/>
              </a:rPr>
              <a:t>Part III contains the duty description, duty MOS, areas of special emphasis, and appointed duties.</a:t>
            </a:r>
          </a:p>
          <a:p>
            <a:pPr eaLnBrk="1" hangingPunct="1">
              <a:spcBef>
                <a:spcPct val="0"/>
              </a:spcBef>
            </a:pPr>
            <a:endParaRPr lang="en-US" baseline="0" dirty="0" smtClean="0">
              <a:latin typeface="Arial" pitchFamily="34" charset="0"/>
              <a:cs typeface="Arial" pitchFamily="34" charset="0"/>
            </a:endParaRPr>
          </a:p>
          <a:p>
            <a:pPr eaLnBrk="1" hangingPunct="1">
              <a:spcBef>
                <a:spcPct val="0"/>
              </a:spcBef>
            </a:pPr>
            <a:r>
              <a:rPr lang="en-US" dirty="0" smtClean="0">
                <a:latin typeface="Arial" pitchFamily="34" charset="0"/>
                <a:cs typeface="Arial" pitchFamily="34" charset="0"/>
              </a:rPr>
              <a:t>In Part IV, </a:t>
            </a:r>
            <a:r>
              <a:rPr lang="en-US" baseline="0" dirty="0" smtClean="0">
                <a:latin typeface="Arial" pitchFamily="34" charset="0"/>
                <a:cs typeface="Arial" pitchFamily="34" charset="0"/>
              </a:rPr>
              <a:t>the rater will begin assessing the rated NCO.  </a:t>
            </a:r>
            <a:r>
              <a:rPr lang="en-US" dirty="0" smtClean="0">
                <a:latin typeface="Arial" pitchFamily="34" charset="0"/>
                <a:cs typeface="Arial" pitchFamily="34" charset="0"/>
              </a:rPr>
              <a:t>The only difference in</a:t>
            </a:r>
            <a:r>
              <a:rPr lang="en-US" baseline="0" dirty="0" smtClean="0">
                <a:latin typeface="Arial" pitchFamily="34" charset="0"/>
                <a:cs typeface="Arial" pitchFamily="34" charset="0"/>
              </a:rPr>
              <a:t> Part IV is for the strategic-level report which will be in narrative format.  The other two grade plate forms will be in bullet format.</a:t>
            </a:r>
          </a:p>
          <a:p>
            <a:pPr eaLnBrk="1" hangingPunct="1">
              <a:spcBef>
                <a:spcPct val="0"/>
              </a:spcBef>
            </a:pPr>
            <a:endParaRPr lang="en-US" baseline="0" dirty="0" smtClean="0">
              <a:latin typeface="Arial" pitchFamily="34" charset="0"/>
              <a:cs typeface="Arial" pitchFamily="34" charset="0"/>
            </a:endParaRPr>
          </a:p>
          <a:p>
            <a:pPr eaLnBrk="1" hangingPunct="1">
              <a:spcBef>
                <a:spcPct val="0"/>
              </a:spcBef>
            </a:pPr>
            <a:r>
              <a:rPr lang="en-US" baseline="0" dirty="0" smtClean="0">
                <a:latin typeface="Arial" pitchFamily="34" charset="0"/>
                <a:cs typeface="Arial" pitchFamily="34" charset="0"/>
              </a:rPr>
              <a:t>NEXT SLIDE</a:t>
            </a:r>
            <a:endParaRPr lang="en-US" dirty="0" smtClean="0">
              <a:latin typeface="Arial" pitchFamily="34" charset="0"/>
              <a:cs typeface="Arial" pitchFamily="34" charset="0"/>
            </a:endParaRPr>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894D5FC-CDAF-46FB-95B0-BD09768EC75B}" type="slidenum">
              <a:rPr lang="en-US" smtClean="0"/>
              <a:pPr fontAlgn="base">
                <a:spcBef>
                  <a:spcPct val="0"/>
                </a:spcBef>
                <a:spcAft>
                  <a:spcPct val="0"/>
                </a:spcAft>
                <a:defRPr/>
              </a:pPr>
              <a:t>8</a:t>
            </a:fld>
            <a:endParaRPr lang="en-US" dirty="0" smtClean="0"/>
          </a:p>
        </p:txBody>
      </p:sp>
    </p:spTree>
    <p:extLst>
      <p:ext uri="{BB962C8B-B14F-4D97-AF65-F5344CB8AC3E}">
        <p14:creationId xmlns:p14="http://schemas.microsoft.com/office/powerpoint/2010/main" val="2523850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479425" y="188913"/>
            <a:ext cx="6292850" cy="4721225"/>
          </a:xfrm>
          <a:noFill/>
          <a:ln>
            <a:solidFill>
              <a:srgbClr val="000000"/>
            </a:solidFill>
            <a:miter lim="800000"/>
            <a:headEnd/>
            <a:tailEnd/>
          </a:ln>
        </p:spPr>
      </p:sp>
      <p:sp>
        <p:nvSpPr>
          <p:cNvPr id="45059" name="Notes Placeholder 2"/>
          <p:cNvSpPr>
            <a:spLocks noGrp="1"/>
          </p:cNvSpPr>
          <p:nvPr>
            <p:ph type="body" idx="1"/>
          </p:nvPr>
        </p:nvSpPr>
        <p:spPr bwMode="auto">
          <a:xfrm>
            <a:off x="763325" y="5194092"/>
            <a:ext cx="5724939" cy="3777521"/>
          </a:xfrm>
          <a:noFill/>
        </p:spPr>
        <p:txBody>
          <a:bodyPr wrap="square" numCol="1" anchor="t" anchorCtr="0" compatLnSpc="1">
            <a:prstTxWarp prst="textNoShape">
              <a:avLst/>
            </a:prstTxWarp>
            <a:normAutofit fontScale="92500" lnSpcReduction="10000"/>
          </a:bodyPr>
          <a:lstStyle/>
          <a:p>
            <a:pPr marL="3293" lvl="2" indent="-3293"/>
            <a:r>
              <a:rPr lang="en-US" baseline="0" dirty="0" smtClean="0">
                <a:latin typeface="Arial" pitchFamily="34" charset="0"/>
                <a:cs typeface="Arial" pitchFamily="34" charset="0"/>
              </a:rPr>
              <a:t>For the direct-level report, raters will assess Sergeants (SGTs) using a 2-box scale</a:t>
            </a:r>
            <a:r>
              <a:rPr lang="en-US" dirty="0" smtClean="0">
                <a:latin typeface="Arial" pitchFamily="34" charset="0"/>
                <a:cs typeface="Arial" pitchFamily="34" charset="0"/>
              </a:rPr>
              <a:t> </a:t>
            </a:r>
            <a:r>
              <a:rPr lang="en-US" baseline="0" dirty="0" smtClean="0">
                <a:latin typeface="Arial" pitchFamily="34" charset="0"/>
                <a:cs typeface="Arial" pitchFamily="34" charset="0"/>
              </a:rPr>
              <a:t>(“MET STANDARD” and “DID NOT MEET STANDARD”).  “</a:t>
            </a:r>
            <a:r>
              <a:rPr lang="en-US" b="0" dirty="0" smtClean="0">
                <a:latin typeface="Arial" pitchFamily="34" charset="0"/>
                <a:cs typeface="Arial" pitchFamily="34" charset="0"/>
              </a:rPr>
              <a:t>MET STANDARD”</a:t>
            </a:r>
            <a:r>
              <a:rPr lang="en-US" b="1" dirty="0" smtClean="0">
                <a:latin typeface="Arial" pitchFamily="34" charset="0"/>
                <a:cs typeface="Arial" pitchFamily="34" charset="0"/>
              </a:rPr>
              <a:t> </a:t>
            </a:r>
            <a:r>
              <a:rPr lang="en-US" b="0" dirty="0" smtClean="0">
                <a:latin typeface="Arial" pitchFamily="34" charset="0"/>
                <a:cs typeface="Arial" pitchFamily="34" charset="0"/>
              </a:rPr>
              <a:t>denotes an </a:t>
            </a:r>
            <a:r>
              <a:rPr lang="en-US" dirty="0" smtClean="0">
                <a:latin typeface="Arial" pitchFamily="34" charset="0"/>
                <a:cs typeface="Arial" pitchFamily="34" charset="0"/>
              </a:rPr>
              <a:t>NCO who successfully achieves and maintains required Army and organizational standards.  “DID NOT MEET STANDARD” identifies</a:t>
            </a:r>
            <a:r>
              <a:rPr lang="en-US" baseline="0" dirty="0" smtClean="0">
                <a:latin typeface="Arial" pitchFamily="34" charset="0"/>
                <a:cs typeface="Arial" pitchFamily="34" charset="0"/>
              </a:rPr>
              <a:t> an NCO who did not meet Army and organizational standards.</a:t>
            </a:r>
            <a:r>
              <a:rPr lang="en-US" dirty="0" smtClean="0">
                <a:latin typeface="Arial" pitchFamily="34" charset="0"/>
                <a:cs typeface="Arial" pitchFamily="34" charset="0"/>
              </a:rPr>
              <a:t>  As noted previously, this</a:t>
            </a:r>
            <a:r>
              <a:rPr lang="en-US" baseline="0" dirty="0" smtClean="0">
                <a:latin typeface="Arial" pitchFamily="34" charset="0"/>
                <a:cs typeface="Arial" pitchFamily="34" charset="0"/>
              </a:rPr>
              <a:t> grade plate form </a:t>
            </a:r>
            <a:r>
              <a:rPr lang="en-US" dirty="0" smtClean="0">
                <a:latin typeface="Arial" pitchFamily="34" charset="0"/>
                <a:cs typeface="Arial" pitchFamily="34" charset="0"/>
              </a:rPr>
              <a:t>will be focused on technical proficiency</a:t>
            </a:r>
            <a:r>
              <a:rPr lang="en-US" baseline="0" dirty="0" smtClean="0">
                <a:latin typeface="Arial" pitchFamily="34" charset="0"/>
                <a:cs typeface="Arial" pitchFamily="34" charset="0"/>
              </a:rPr>
              <a:t> and is developmental in nature.</a:t>
            </a:r>
          </a:p>
          <a:p>
            <a:pPr eaLnBrk="1" hangingPunct="1">
              <a:spcBef>
                <a:spcPct val="0"/>
              </a:spcBef>
            </a:pPr>
            <a:endParaRPr lang="en-US" baseline="0" dirty="0" smtClean="0">
              <a:latin typeface="Arial" pitchFamily="34" charset="0"/>
              <a:cs typeface="Arial" pitchFamily="34" charset="0"/>
            </a:endParaRPr>
          </a:p>
          <a:p>
            <a:pPr eaLnBrk="1" hangingPunct="1">
              <a:spcBef>
                <a:spcPct val="0"/>
              </a:spcBef>
            </a:pPr>
            <a:r>
              <a:rPr lang="en-US" baseline="0" dirty="0" smtClean="0">
                <a:latin typeface="Arial" pitchFamily="34" charset="0"/>
                <a:cs typeface="Arial" pitchFamily="34" charset="0"/>
              </a:rPr>
              <a:t>Rater comments will remain in bullet format.</a:t>
            </a:r>
          </a:p>
          <a:p>
            <a:pPr eaLnBrk="1" hangingPunct="1">
              <a:spcBef>
                <a:spcPct val="0"/>
              </a:spcBef>
            </a:pPr>
            <a:endParaRPr lang="en-US" baseline="0" dirty="0" smtClean="0">
              <a:latin typeface="Arial" pitchFamily="34" charset="0"/>
              <a:cs typeface="Arial" pitchFamily="34" charset="0"/>
            </a:endParaRPr>
          </a:p>
          <a:p>
            <a:pPr eaLnBrk="1" hangingPunct="1">
              <a:spcBef>
                <a:spcPct val="0"/>
              </a:spcBef>
            </a:pPr>
            <a:r>
              <a:rPr lang="en-US" baseline="0" dirty="0" smtClean="0">
                <a:latin typeface="Arial" pitchFamily="34" charset="0"/>
                <a:cs typeface="Arial" pitchFamily="34" charset="0"/>
              </a:rPr>
              <a:t>As for the overall performance, the rater will assess the rated NCO’s overall performance compared to other NCOs in that rank/grade.  For those who are assessing NCOs in a particular rank for the first time, the rater will use his/her experience when providing comments.</a:t>
            </a:r>
          </a:p>
          <a:p>
            <a:pPr eaLnBrk="1" hangingPunct="1">
              <a:spcBef>
                <a:spcPct val="0"/>
              </a:spcBef>
            </a:pPr>
            <a:endParaRPr lang="en-US" baseline="0" dirty="0" smtClean="0">
              <a:latin typeface="Arial" pitchFamily="34" charset="0"/>
              <a:cs typeface="Arial" pitchFamily="34" charset="0"/>
            </a:endParaRPr>
          </a:p>
          <a:p>
            <a:pPr eaLnBrk="1" hangingPunct="1">
              <a:spcBef>
                <a:spcPct val="0"/>
              </a:spcBef>
            </a:pPr>
            <a:r>
              <a:rPr lang="en-US" baseline="0" dirty="0" smtClean="0">
                <a:latin typeface="Arial" pitchFamily="34" charset="0"/>
                <a:cs typeface="Arial" pitchFamily="34" charset="0"/>
              </a:rPr>
              <a:t>The senior rater’s assessment of the rated NCO’s overall potential will be unconstrained which basically means that there will not be a limitation imposed.  Please note that this only applies to the direct-level report for Sergeant.  The senior rater will also provide </a:t>
            </a:r>
            <a:r>
              <a:rPr lang="en-US" b="0" baseline="0" dirty="0" smtClean="0">
                <a:latin typeface="Arial" pitchFamily="34" charset="0"/>
                <a:cs typeface="Arial" pitchFamily="34" charset="0"/>
              </a:rPr>
              <a:t>narrative comments </a:t>
            </a:r>
            <a:r>
              <a:rPr lang="en-US" baseline="0" dirty="0" smtClean="0">
                <a:latin typeface="Arial" pitchFamily="34" charset="0"/>
                <a:cs typeface="Arial" pitchFamily="34" charset="0"/>
              </a:rPr>
              <a:t>to support his/her box check (“MOST QUALIFIED,” “HIGHLY QUALIFIED,” “QUALIFIED,” “NOT QUALIFIED”) and list two successive assignments and one broadening assignment that the rated NCO can best serve the Army in the future.</a:t>
            </a:r>
          </a:p>
          <a:p>
            <a:pPr eaLnBrk="1" hangingPunct="1">
              <a:spcBef>
                <a:spcPct val="0"/>
              </a:spcBef>
            </a:pPr>
            <a:endParaRPr lang="en-US" baseline="0" dirty="0" smtClean="0">
              <a:latin typeface="Arial" pitchFamily="34" charset="0"/>
              <a:cs typeface="Arial" pitchFamily="34" charset="0"/>
            </a:endParaRPr>
          </a:p>
          <a:p>
            <a:pPr eaLnBrk="1" hangingPunct="1">
              <a:spcBef>
                <a:spcPct val="0"/>
              </a:spcBef>
            </a:pPr>
            <a:r>
              <a:rPr lang="en-US" baseline="0" dirty="0" smtClean="0">
                <a:latin typeface="Arial" pitchFamily="34" charset="0"/>
                <a:cs typeface="Arial" pitchFamily="34" charset="0"/>
              </a:rPr>
              <a:t>NEXT SLIDE</a:t>
            </a:r>
            <a:endParaRPr lang="en-US" dirty="0" smtClean="0">
              <a:latin typeface="Arial" pitchFamily="34" charset="0"/>
              <a:cs typeface="Arial" pitchFamily="34" charset="0"/>
            </a:endParaRPr>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6DF50A-6E3B-45A7-B8E1-6257A5AD0F62}" type="slidenum">
              <a:rPr lang="en-US" smtClean="0"/>
              <a:pPr fontAlgn="base">
                <a:spcBef>
                  <a:spcPct val="0"/>
                </a:spcBef>
                <a:spcAft>
                  <a:spcPct val="0"/>
                </a:spcAft>
                <a:defRPr/>
              </a:pPr>
              <a:t>9</a:t>
            </a:fld>
            <a:endParaRPr lang="en-US" dirty="0" smtClean="0"/>
          </a:p>
        </p:txBody>
      </p:sp>
    </p:spTree>
    <p:extLst>
      <p:ext uri="{BB962C8B-B14F-4D97-AF65-F5344CB8AC3E}">
        <p14:creationId xmlns:p14="http://schemas.microsoft.com/office/powerpoint/2010/main" val="4212398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31838"/>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447200"/>
            <a:ext cx="8229600" cy="4683725"/>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Title and Diagram or Organization Chart">
    <p:spTree>
      <p:nvGrpSpPr>
        <p:cNvPr id="1" name=""/>
        <p:cNvGrpSpPr/>
        <p:nvPr/>
      </p:nvGrpSpPr>
      <p:grpSpPr>
        <a:xfrm>
          <a:off x="0" y="0"/>
          <a:ext cx="0" cy="0"/>
          <a:chOff x="0" y="0"/>
          <a:chExt cx="0" cy="0"/>
        </a:xfrm>
      </p:grpSpPr>
      <p:sp>
        <p:nvSpPr>
          <p:cNvPr id="7" name="Slide Number Placeholder 3"/>
          <p:cNvSpPr>
            <a:spLocks noGrp="1" noChangeArrowheads="1"/>
          </p:cNvSpPr>
          <p:nvPr>
            <p:ph type="sldNum" sz="quarter" idx="4"/>
          </p:nvPr>
        </p:nvSpPr>
        <p:spPr>
          <a:xfrm>
            <a:off x="7008812" y="6610350"/>
            <a:ext cx="2135188" cy="476250"/>
          </a:xfrm>
          <a:prstGeom prst="rect">
            <a:avLst/>
          </a:prstGeom>
        </p:spPr>
        <p:txBody>
          <a:bodyPr lIns="61539" tIns="30770" rIns="61539" bIns="30770"/>
          <a:lstStyle>
            <a:lvl1pPr algn="r">
              <a:defRPr>
                <a:latin typeface="Arial" charset="0"/>
                <a:cs typeface="+mn-cs"/>
              </a:defRPr>
            </a:lvl1pPr>
          </a:lstStyle>
          <a:p>
            <a:pPr fontAlgn="base">
              <a:spcBef>
                <a:spcPct val="0"/>
              </a:spcBef>
              <a:spcAft>
                <a:spcPct val="0"/>
              </a:spcAft>
              <a:defRPr/>
            </a:pPr>
            <a:fld id="{2F29B2FB-51FA-4BFB-A014-9220FA1A37B0}" type="slidenum">
              <a:rPr lang="en-US" sz="1600" smtClean="0">
                <a:solidFill>
                  <a:prstClr val="black"/>
                </a:solidFill>
              </a:rPr>
              <a:pPr fontAlgn="base">
                <a:spcBef>
                  <a:spcPct val="0"/>
                </a:spcBef>
                <a:spcAft>
                  <a:spcPct val="0"/>
                </a:spcAft>
                <a:defRPr/>
              </a:pPr>
              <a:t>‹#›</a:t>
            </a:fld>
            <a:endParaRPr lang="en-US" sz="1600" dirty="0">
              <a:solidFill>
                <a:prstClr val="black"/>
              </a:solidFill>
            </a:endParaRPr>
          </a:p>
        </p:txBody>
      </p:sp>
      <p:sp>
        <p:nvSpPr>
          <p:cNvPr id="5" name="TextBox 4"/>
          <p:cNvSpPr txBox="1"/>
          <p:nvPr userDrawn="1"/>
        </p:nvSpPr>
        <p:spPr>
          <a:xfrm>
            <a:off x="4089817" y="6669113"/>
            <a:ext cx="883575" cy="230832"/>
          </a:xfrm>
          <a:prstGeom prst="rect">
            <a:avLst/>
          </a:prstGeom>
          <a:noFill/>
        </p:spPr>
        <p:txBody>
          <a:bodyPr wrap="none" rtlCol="0">
            <a:spAutoFit/>
          </a:bodyPr>
          <a:lstStyle/>
          <a:p>
            <a:pPr fontAlgn="base">
              <a:spcBef>
                <a:spcPct val="0"/>
              </a:spcBef>
              <a:spcAft>
                <a:spcPct val="0"/>
              </a:spcAft>
            </a:pPr>
            <a:r>
              <a:rPr lang="en-US" sz="900" b="1" dirty="0" smtClean="0">
                <a:solidFill>
                  <a:schemeClr val="tx1"/>
                </a:solidFill>
                <a:latin typeface="Tahoma" pitchFamily="34" charset="0"/>
                <a:cs typeface="Arial" charset="0"/>
              </a:rPr>
              <a:t>Unclassified</a:t>
            </a:r>
            <a:endParaRPr lang="en-US" sz="900" b="1" dirty="0">
              <a:solidFill>
                <a:schemeClr val="tx1"/>
              </a:solidFill>
              <a:latin typeface="Tahoma" pitchFamily="34" charset="0"/>
              <a:cs typeface="Arial"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6800"/>
            <a:ext cx="8229600" cy="655638"/>
          </a:xfrm>
          <a:prstGeom prst="rect">
            <a:avLst/>
          </a:prstGeom>
        </p:spPr>
        <p:txBody>
          <a:bodyPr anchor="ctr"/>
          <a:lstStyle/>
          <a:p>
            <a:r>
              <a:rPr lang="en-US" smtClean="0"/>
              <a:t>Click to edit Master title style</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2_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581400" y="381000"/>
            <a:ext cx="1981200" cy="2219325"/>
          </a:xfrm>
          <a:prstGeom prst="rect">
            <a:avLst/>
          </a:prstGeom>
          <a:ln>
            <a:noFill/>
          </a:ln>
          <a:effectLst/>
        </p:spPr>
        <p:style>
          <a:lnRef idx="2">
            <a:schemeClr val="dk1"/>
          </a:lnRef>
          <a:fillRef idx="1">
            <a:schemeClr val="lt1"/>
          </a:fillRef>
          <a:effectRef idx="0">
            <a:schemeClr val="dk1"/>
          </a:effectRef>
          <a:fontRef idx="minor">
            <a:schemeClr val="dk1"/>
          </a:fontRef>
        </p:style>
        <p:txBody>
          <a:bodyPr lIns="91430" tIns="45715" rIns="91430" bIns="45715" anchor="ctr"/>
          <a:lstStyle/>
          <a:p>
            <a:pPr algn="ctr" defTabSz="914293" fontAlgn="base">
              <a:spcBef>
                <a:spcPct val="0"/>
              </a:spcBef>
              <a:spcAft>
                <a:spcPct val="0"/>
              </a:spcAft>
              <a:defRPr/>
            </a:pPr>
            <a:endParaRPr lang="en-US" sz="1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2" name="Group 11" descr="USARMY LOGO"/>
          <p:cNvGrpSpPr>
            <a:grpSpLocks/>
          </p:cNvGrpSpPr>
          <p:nvPr userDrawn="1"/>
        </p:nvGrpSpPr>
        <p:grpSpPr bwMode="auto">
          <a:xfrm>
            <a:off x="0" y="228600"/>
            <a:ext cx="9144000" cy="2286000"/>
            <a:chOff x="0" y="228600"/>
            <a:chExt cx="9144000" cy="2286000"/>
          </a:xfrm>
        </p:grpSpPr>
        <p:pic>
          <p:nvPicPr>
            <p:cNvPr id="6" name="Picture 16" descr="army one ping2.png"/>
            <p:cNvPicPr>
              <a:picLocks noChangeAspect="1"/>
            </p:cNvPicPr>
            <p:nvPr userDrawn="1"/>
          </p:nvPicPr>
          <p:blipFill>
            <a:blip r:embed="rId3" cstate="email"/>
            <a:srcRect/>
            <a:stretch>
              <a:fillRect/>
            </a:stretch>
          </p:blipFill>
          <p:spPr bwMode="auto">
            <a:xfrm>
              <a:off x="3657600" y="351264"/>
              <a:ext cx="1828800" cy="2113280"/>
            </a:xfrm>
            <a:prstGeom prst="rect">
              <a:avLst/>
            </a:prstGeom>
            <a:noFill/>
            <a:ln w="9525">
              <a:noFill/>
              <a:miter lim="800000"/>
              <a:headEnd/>
              <a:tailEnd/>
            </a:ln>
          </p:spPr>
        </p:pic>
        <p:sp>
          <p:nvSpPr>
            <p:cNvPr id="7" name="Rectangle 6"/>
            <p:cNvSpPr/>
            <p:nvPr userDrawn="1"/>
          </p:nvSpPr>
          <p:spPr bwMode="auto">
            <a:xfrm>
              <a:off x="0" y="1447800"/>
              <a:ext cx="9144000" cy="274638"/>
            </a:xfrm>
            <a:prstGeom prst="rect">
              <a:avLst/>
            </a:prstGeom>
            <a:solidFill>
              <a:schemeClr val="tx1"/>
            </a:solidFill>
            <a:ln w="9525" cap="flat" cmpd="sng" algn="ctr">
              <a:noFill/>
              <a:prstDash val="solid"/>
              <a:round/>
              <a:headEnd type="none" w="med" len="med"/>
              <a:tailEnd type="none" w="med" len="med"/>
            </a:ln>
            <a:effectLst/>
          </p:spPr>
          <p:txBody>
            <a:bodyPr/>
            <a:lstStyle/>
            <a:p>
              <a:pPr defTabSz="914293" eaLnBrk="0" fontAlgn="base" hangingPunct="0">
                <a:spcBef>
                  <a:spcPct val="0"/>
                </a:spcBef>
                <a:spcAft>
                  <a:spcPct val="0"/>
                </a:spcAft>
                <a:defRPr/>
              </a:pPr>
              <a:endParaRPr lang="en-US" sz="1700" dirty="0">
                <a:solidFill>
                  <a:srgbClr val="000000"/>
                </a:solidFill>
                <a:cs typeface="Arial" charset="0"/>
              </a:endParaRPr>
            </a:p>
          </p:txBody>
        </p:sp>
        <p:sp>
          <p:nvSpPr>
            <p:cNvPr id="8" name="Rectangle 7"/>
            <p:cNvSpPr/>
            <p:nvPr userDrawn="1"/>
          </p:nvSpPr>
          <p:spPr bwMode="auto">
            <a:xfrm>
              <a:off x="0" y="1235075"/>
              <a:ext cx="9144000" cy="136525"/>
            </a:xfrm>
            <a:prstGeom prst="rect">
              <a:avLst/>
            </a:prstGeom>
            <a:solidFill>
              <a:srgbClr val="EABD00"/>
            </a:solidFill>
            <a:ln w="9525" cap="flat" cmpd="sng" algn="ctr">
              <a:noFill/>
              <a:prstDash val="solid"/>
              <a:round/>
              <a:headEnd type="none" w="med" len="med"/>
              <a:tailEnd type="none" w="med" len="med"/>
            </a:ln>
            <a:effectLst/>
          </p:spPr>
          <p:txBody>
            <a:bodyPr/>
            <a:lstStyle/>
            <a:p>
              <a:pPr defTabSz="914293" eaLnBrk="0" fontAlgn="base" hangingPunct="0">
                <a:spcBef>
                  <a:spcPct val="0"/>
                </a:spcBef>
                <a:spcAft>
                  <a:spcPct val="0"/>
                </a:spcAft>
                <a:defRPr/>
              </a:pPr>
              <a:endParaRPr lang="en-US" sz="1700" dirty="0">
                <a:solidFill>
                  <a:srgbClr val="000000"/>
                </a:solidFill>
                <a:cs typeface="Arial" charset="0"/>
              </a:endParaRPr>
            </a:p>
          </p:txBody>
        </p:sp>
        <p:pic>
          <p:nvPicPr>
            <p:cNvPr id="9" name="Picture 8" descr="army one ping2.png"/>
            <p:cNvPicPr>
              <a:picLocks noChangeAspect="1"/>
            </p:cNvPicPr>
            <p:nvPr userDrawn="1"/>
          </p:nvPicPr>
          <p:blipFill>
            <a:blip r:embed="rId4" cstate="email"/>
            <a:srcRect/>
            <a:stretch>
              <a:fillRect/>
            </a:stretch>
          </p:blipFill>
          <p:spPr>
            <a:xfrm>
              <a:off x="3702050" y="228600"/>
              <a:ext cx="1752600" cy="2286000"/>
            </a:xfrm>
            <a:prstGeom prst="rect">
              <a:avLst/>
            </a:prstGeom>
            <a:effectLst>
              <a:outerShdw blurRad="50800" dist="38100" dir="2700000" algn="tl" rotWithShape="0">
                <a:prstClr val="black">
                  <a:alpha val="40000"/>
                </a:prstClr>
              </a:outerShdw>
            </a:effectLst>
          </p:spPr>
        </p:pic>
      </p:grpSp>
      <p:sp>
        <p:nvSpPr>
          <p:cNvPr id="14" name="Subtitle 2"/>
          <p:cNvSpPr>
            <a:spLocks noGrp="1"/>
          </p:cNvSpPr>
          <p:nvPr>
            <p:ph type="subTitle" idx="1"/>
          </p:nvPr>
        </p:nvSpPr>
        <p:spPr>
          <a:xfrm>
            <a:off x="838200" y="4191000"/>
            <a:ext cx="7620000" cy="1143000"/>
          </a:xfrm>
          <a:prstGeom prst="rect">
            <a:avLst/>
          </a:prstGeom>
        </p:spPr>
        <p:txBody>
          <a:bodyPr>
            <a:normAutofit/>
          </a:bodyPr>
          <a:lstStyle>
            <a:lvl1pPr marL="0" indent="0" algn="ctr">
              <a:buNone/>
              <a:defRPr sz="2000" b="0" baseline="0">
                <a:solidFill>
                  <a:schemeClr val="tx1">
                    <a:lumMod val="65000"/>
                    <a:lumOff val="35000"/>
                  </a:schemeClr>
                </a:solidFill>
                <a:latin typeface="Calibri" pitchFamily="34" charset="0"/>
              </a:defRPr>
            </a:lvl1pPr>
            <a:lvl2pPr marL="457146" indent="0" algn="ctr">
              <a:buNone/>
              <a:defRPr>
                <a:solidFill>
                  <a:schemeClr val="tx1">
                    <a:tint val="75000"/>
                  </a:schemeClr>
                </a:solidFill>
              </a:defRPr>
            </a:lvl2pPr>
            <a:lvl3pPr marL="914293" indent="0" algn="ctr">
              <a:buNone/>
              <a:defRPr>
                <a:solidFill>
                  <a:schemeClr val="tx1">
                    <a:tint val="75000"/>
                  </a:schemeClr>
                </a:solidFill>
              </a:defRPr>
            </a:lvl3pPr>
            <a:lvl4pPr marL="1371439"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2" indent="0" algn="ctr">
              <a:buNone/>
              <a:defRPr>
                <a:solidFill>
                  <a:schemeClr val="tx1">
                    <a:tint val="75000"/>
                  </a:schemeClr>
                </a:solidFill>
              </a:defRPr>
            </a:lvl9pPr>
          </a:lstStyle>
          <a:p>
            <a:endParaRPr lang="en-US" dirty="0"/>
          </a:p>
        </p:txBody>
      </p:sp>
      <p:sp>
        <p:nvSpPr>
          <p:cNvPr id="20" name="Title 19"/>
          <p:cNvSpPr>
            <a:spLocks noGrp="1"/>
          </p:cNvSpPr>
          <p:nvPr>
            <p:ph type="title"/>
          </p:nvPr>
        </p:nvSpPr>
        <p:spPr>
          <a:xfrm>
            <a:off x="457200" y="2743200"/>
            <a:ext cx="8229600" cy="731838"/>
          </a:xfrm>
          <a:prstGeom prst="rect">
            <a:avLst/>
          </a:prstGeom>
        </p:spPr>
        <p:txBody>
          <a:bodyPr/>
          <a:lstStyle>
            <a:lvl1pPr algn="ctr">
              <a:defRPr sz="4400" b="1">
                <a:latin typeface="Calibri"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4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31838"/>
          </a:xfrm>
          <a:prstGeom prst="rect">
            <a:avLst/>
          </a:prstGeom>
        </p:spPr>
        <p:txBody>
          <a:bodyPr anchor="ctr"/>
          <a:lstStyle/>
          <a:p>
            <a:r>
              <a:rPr lang="en-US" dirty="0" smtClean="0"/>
              <a:t>Click to edit Master title style</a:t>
            </a:r>
            <a:endParaRPr lang="en-US" dirty="0"/>
          </a:p>
        </p:txBody>
      </p:sp>
      <p:sp>
        <p:nvSpPr>
          <p:cNvPr id="3" name="Content Placeholder 2"/>
          <p:cNvSpPr>
            <a:spLocks noGrp="1"/>
          </p:cNvSpPr>
          <p:nvPr>
            <p:ph sz="half" idx="1"/>
          </p:nvPr>
        </p:nvSpPr>
        <p:spPr>
          <a:xfrm>
            <a:off x="457200" y="1418402"/>
            <a:ext cx="4038600" cy="4712525"/>
          </a:xfrm>
          <a:prstGeom prst="rect">
            <a:avLst/>
          </a:prstGeom>
        </p:spPr>
        <p:txBody>
          <a:bodyPr/>
          <a:lstStyle>
            <a:lvl1pPr>
              <a:buFont typeface="Wingdings" pitchFamily="2" charset="2"/>
              <a:buChar char="§"/>
              <a:defRPr sz="2800"/>
            </a:lvl1pPr>
            <a:lvl2pPr>
              <a:defRPr sz="2400"/>
            </a:lvl2pPr>
            <a:lvl3pPr>
              <a:defRPr sz="2000"/>
            </a:lvl3pPr>
            <a:lvl4pPr>
              <a:buFont typeface="Courier New" pitchFamily="49" charset="0"/>
              <a:buChar char="o"/>
              <a:defRPr sz="1700"/>
            </a:lvl4pPr>
            <a:lvl5pPr>
              <a:defRPr sz="1700"/>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418402"/>
            <a:ext cx="4038600" cy="4712525"/>
          </a:xfrm>
          <a:prstGeom prst="rect">
            <a:avLst/>
          </a:prstGeo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4_Blank">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ustom Layout">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bg>
      <p:bgRef idx="1001">
        <a:schemeClr val="bg1"/>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13" descr="USARMY Logo"/>
          <p:cNvPicPr>
            <a:picLocks noChangeAspect="1"/>
          </p:cNvPicPr>
          <p:nvPr/>
        </p:nvPicPr>
        <p:blipFill>
          <a:blip r:embed="rId20" cstate="email"/>
          <a:srcRect/>
          <a:stretch>
            <a:fillRect/>
          </a:stretch>
        </p:blipFill>
        <p:spPr bwMode="auto">
          <a:xfrm>
            <a:off x="227200" y="76200"/>
            <a:ext cx="687200" cy="779463"/>
          </a:xfrm>
          <a:prstGeom prst="rect">
            <a:avLst/>
          </a:prstGeom>
          <a:noFill/>
          <a:ln w="9525">
            <a:noFill/>
            <a:miter lim="800000"/>
            <a:headEnd/>
            <a:tailEnd/>
          </a:ln>
        </p:spPr>
      </p:pic>
      <p:sp>
        <p:nvSpPr>
          <p:cNvPr id="9" name="Rectangle 8"/>
          <p:cNvSpPr/>
          <p:nvPr/>
        </p:nvSpPr>
        <p:spPr bwMode="auto">
          <a:xfrm>
            <a:off x="914400" y="457200"/>
            <a:ext cx="8001000" cy="109538"/>
          </a:xfrm>
          <a:prstGeom prst="rect">
            <a:avLst/>
          </a:prstGeom>
          <a:solidFill>
            <a:srgbClr val="EABD00"/>
          </a:solidFill>
          <a:ln w="9525" cap="flat" cmpd="sng" algn="ctr">
            <a:noFill/>
            <a:prstDash val="solid"/>
            <a:round/>
            <a:headEnd type="none" w="med" len="med"/>
            <a:tailEnd type="none" w="med" len="med"/>
          </a:ln>
          <a:effectLst/>
        </p:spPr>
        <p:txBody>
          <a:bodyPr lIns="91430" tIns="45715" rIns="91430" bIns="45715"/>
          <a:lstStyle/>
          <a:p>
            <a:pPr defTabSz="914293" eaLnBrk="0" fontAlgn="base" hangingPunct="0">
              <a:spcBef>
                <a:spcPct val="0"/>
              </a:spcBef>
              <a:spcAft>
                <a:spcPct val="0"/>
              </a:spcAft>
              <a:defRPr/>
            </a:pPr>
            <a:endParaRPr lang="en-US" sz="1700" dirty="0">
              <a:solidFill>
                <a:srgbClr val="000000"/>
              </a:solidFill>
              <a:cs typeface="Arial" charset="0"/>
            </a:endParaRPr>
          </a:p>
        </p:txBody>
      </p:sp>
      <p:sp>
        <p:nvSpPr>
          <p:cNvPr id="11" name="Rectangle 10"/>
          <p:cNvSpPr/>
          <p:nvPr/>
        </p:nvSpPr>
        <p:spPr bwMode="auto">
          <a:xfrm>
            <a:off x="152400" y="6553200"/>
            <a:ext cx="8839200" cy="161925"/>
          </a:xfrm>
          <a:prstGeom prst="rect">
            <a:avLst/>
          </a:prstGeom>
          <a:solidFill>
            <a:schemeClr val="tx1"/>
          </a:solidFill>
          <a:ln w="9525" cap="flat" cmpd="sng" algn="ctr">
            <a:noFill/>
            <a:prstDash val="solid"/>
            <a:round/>
            <a:headEnd type="none" w="med" len="med"/>
            <a:tailEnd type="none" w="med" len="med"/>
          </a:ln>
          <a:effectLst/>
        </p:spPr>
        <p:txBody>
          <a:bodyPr lIns="91430" tIns="45715" rIns="91430" bIns="45715"/>
          <a:lstStyle/>
          <a:p>
            <a:pPr defTabSz="914293" eaLnBrk="0" fontAlgn="base" hangingPunct="0">
              <a:spcBef>
                <a:spcPct val="0"/>
              </a:spcBef>
              <a:spcAft>
                <a:spcPct val="0"/>
              </a:spcAft>
              <a:defRPr/>
            </a:pPr>
            <a:endParaRPr lang="en-US" sz="1700" dirty="0">
              <a:solidFill>
                <a:srgbClr val="000000"/>
              </a:solidFill>
              <a:cs typeface="Arial" charset="0"/>
            </a:endParaRPr>
          </a:p>
        </p:txBody>
      </p:sp>
      <p:sp>
        <p:nvSpPr>
          <p:cNvPr id="12" name="Slide Number Placeholder 8"/>
          <p:cNvSpPr txBox="1">
            <a:spLocks/>
          </p:cNvSpPr>
          <p:nvPr/>
        </p:nvSpPr>
        <p:spPr>
          <a:xfrm>
            <a:off x="6858000" y="6448425"/>
            <a:ext cx="2133600" cy="381000"/>
          </a:xfrm>
          <a:prstGeom prst="rect">
            <a:avLst/>
          </a:prstGeom>
        </p:spPr>
        <p:txBody>
          <a:bodyPr lIns="91430" tIns="45715" rIns="91430" bIns="45715" anchor="ctr"/>
          <a:lstStyle>
            <a:lvl1pPr algn="r" defTabSz="914293">
              <a:lnSpc>
                <a:spcPct val="100000"/>
              </a:lnSpc>
              <a:spcBef>
                <a:spcPts val="0"/>
              </a:spcBef>
              <a:spcAft>
                <a:spcPts val="0"/>
              </a:spcAft>
              <a:defRPr sz="1200" b="1">
                <a:solidFill>
                  <a:srgbClr val="FFFFFF"/>
                </a:solidFill>
                <a:latin typeface="Calibri" pitchFamily="34" charset="0"/>
                <a:cs typeface="+mn-cs"/>
              </a:defRPr>
            </a:lvl1pPr>
          </a:lstStyle>
          <a:p>
            <a:pPr fontAlgn="base">
              <a:defRPr/>
            </a:pPr>
            <a:fld id="{6931C857-EBCB-4DAE-BDEE-A11B2D89C35C}" type="slidenum">
              <a:rPr lang="en-US" smtClean="0"/>
              <a:pPr fontAlgn="base">
                <a:defRPr/>
              </a:pPr>
              <a:t>‹#›</a:t>
            </a:fld>
            <a:endParaRPr lang="en-US" dirty="0"/>
          </a:p>
        </p:txBody>
      </p:sp>
      <p:sp>
        <p:nvSpPr>
          <p:cNvPr id="6" name="TextBox 5"/>
          <p:cNvSpPr txBox="1"/>
          <p:nvPr userDrawn="1"/>
        </p:nvSpPr>
        <p:spPr>
          <a:xfrm>
            <a:off x="4089817" y="6669113"/>
            <a:ext cx="883575" cy="230832"/>
          </a:xfrm>
          <a:prstGeom prst="rect">
            <a:avLst/>
          </a:prstGeom>
          <a:noFill/>
        </p:spPr>
        <p:txBody>
          <a:bodyPr wrap="none" rtlCol="0">
            <a:spAutoFit/>
          </a:bodyPr>
          <a:lstStyle/>
          <a:p>
            <a:pPr fontAlgn="base">
              <a:spcBef>
                <a:spcPct val="0"/>
              </a:spcBef>
              <a:spcAft>
                <a:spcPct val="0"/>
              </a:spcAft>
            </a:pPr>
            <a:r>
              <a:rPr lang="en-US" sz="900" b="1" dirty="0" smtClean="0">
                <a:solidFill>
                  <a:schemeClr val="tx1"/>
                </a:solidFill>
                <a:latin typeface="Tahoma" pitchFamily="34" charset="0"/>
                <a:cs typeface="Arial" charset="0"/>
              </a:rPr>
              <a:t>Unclassified</a:t>
            </a:r>
            <a:endParaRPr lang="en-US" sz="900" b="1" dirty="0">
              <a:solidFill>
                <a:schemeClr val="tx1"/>
              </a:solidFill>
              <a:latin typeface="Tahoma" pitchFamily="34" charset="0"/>
              <a:cs typeface="Arial" charset="0"/>
            </a:endParaRPr>
          </a:p>
        </p:txBody>
      </p:sp>
    </p:spTree>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8" r:id="rId16"/>
    <p:sldLayoutId id="2147483679" r:id="rId17"/>
    <p:sldLayoutId id="2147483680" r:id="rId18"/>
  </p:sldLayoutIdLst>
  <p:txStyles>
    <p:titleStyle>
      <a:lvl1pPr algn="ctr" defTabSz="912813" rtl="0" eaLnBrk="0" fontAlgn="base" hangingPunct="0">
        <a:spcBef>
          <a:spcPct val="0"/>
        </a:spcBef>
        <a:spcAft>
          <a:spcPct val="0"/>
        </a:spcAft>
        <a:defRPr sz="4400">
          <a:solidFill>
            <a:schemeClr val="tx2"/>
          </a:solidFill>
          <a:latin typeface="Arial" charset="0"/>
          <a:ea typeface="+mj-ea"/>
          <a:cs typeface="+mj-cs"/>
        </a:defRPr>
      </a:lvl1pPr>
      <a:lvl2pPr algn="ctr" defTabSz="912813" rtl="0" eaLnBrk="0" fontAlgn="base" hangingPunct="0">
        <a:spcBef>
          <a:spcPct val="0"/>
        </a:spcBef>
        <a:spcAft>
          <a:spcPct val="0"/>
        </a:spcAft>
        <a:defRPr sz="4400">
          <a:solidFill>
            <a:schemeClr val="tx2"/>
          </a:solidFill>
          <a:latin typeface="Arial" charset="0"/>
        </a:defRPr>
      </a:lvl2pPr>
      <a:lvl3pPr algn="ctr" defTabSz="912813" rtl="0" eaLnBrk="0" fontAlgn="base" hangingPunct="0">
        <a:spcBef>
          <a:spcPct val="0"/>
        </a:spcBef>
        <a:spcAft>
          <a:spcPct val="0"/>
        </a:spcAft>
        <a:defRPr sz="4400">
          <a:solidFill>
            <a:schemeClr val="tx2"/>
          </a:solidFill>
          <a:latin typeface="Arial" charset="0"/>
        </a:defRPr>
      </a:lvl3pPr>
      <a:lvl4pPr algn="ctr" defTabSz="912813" rtl="0" eaLnBrk="0" fontAlgn="base" hangingPunct="0">
        <a:spcBef>
          <a:spcPct val="0"/>
        </a:spcBef>
        <a:spcAft>
          <a:spcPct val="0"/>
        </a:spcAft>
        <a:defRPr sz="4400">
          <a:solidFill>
            <a:schemeClr val="tx2"/>
          </a:solidFill>
          <a:latin typeface="Arial" charset="0"/>
        </a:defRPr>
      </a:lvl4pPr>
      <a:lvl5pPr algn="ctr" defTabSz="912813" rtl="0" eaLnBrk="0" fontAlgn="base" hangingPunct="0">
        <a:spcBef>
          <a:spcPct val="0"/>
        </a:spcBef>
        <a:spcAft>
          <a:spcPct val="0"/>
        </a:spcAft>
        <a:defRPr sz="4400">
          <a:solidFill>
            <a:schemeClr val="tx2"/>
          </a:solidFill>
          <a:latin typeface="Arial" charset="0"/>
        </a:defRPr>
      </a:lvl5pPr>
      <a:lvl6pPr marL="307696" algn="ctr" defTabSz="913472" rtl="0" fontAlgn="base">
        <a:spcBef>
          <a:spcPct val="0"/>
        </a:spcBef>
        <a:spcAft>
          <a:spcPct val="0"/>
        </a:spcAft>
        <a:defRPr sz="4400">
          <a:solidFill>
            <a:schemeClr val="tx2"/>
          </a:solidFill>
          <a:latin typeface="Arial" charset="0"/>
        </a:defRPr>
      </a:lvl6pPr>
      <a:lvl7pPr marL="615391" algn="ctr" defTabSz="913472" rtl="0" fontAlgn="base">
        <a:spcBef>
          <a:spcPct val="0"/>
        </a:spcBef>
        <a:spcAft>
          <a:spcPct val="0"/>
        </a:spcAft>
        <a:defRPr sz="4400">
          <a:solidFill>
            <a:schemeClr val="tx2"/>
          </a:solidFill>
          <a:latin typeface="Arial" charset="0"/>
        </a:defRPr>
      </a:lvl7pPr>
      <a:lvl8pPr marL="923087" algn="ctr" defTabSz="913472" rtl="0" fontAlgn="base">
        <a:spcBef>
          <a:spcPct val="0"/>
        </a:spcBef>
        <a:spcAft>
          <a:spcPct val="0"/>
        </a:spcAft>
        <a:defRPr sz="4400">
          <a:solidFill>
            <a:schemeClr val="tx2"/>
          </a:solidFill>
          <a:latin typeface="Arial" charset="0"/>
        </a:defRPr>
      </a:lvl8pPr>
      <a:lvl9pPr marL="1230782" algn="ctr" defTabSz="913472" rtl="0" fontAlgn="base">
        <a:spcBef>
          <a:spcPct val="0"/>
        </a:spcBef>
        <a:spcAft>
          <a:spcPct val="0"/>
        </a:spcAft>
        <a:defRPr sz="4400">
          <a:solidFill>
            <a:schemeClr val="tx2"/>
          </a:solidFill>
          <a:latin typeface="Arial" charset="0"/>
        </a:defRPr>
      </a:lvl9pPr>
    </p:titleStyle>
    <p:bodyStyle>
      <a:lvl1pPr marL="341313" indent="-341313" algn="l" defTabSz="912813" rtl="0" eaLnBrk="0" fontAlgn="base" hangingPunct="0">
        <a:spcBef>
          <a:spcPct val="20000"/>
        </a:spcBef>
        <a:spcAft>
          <a:spcPct val="0"/>
        </a:spcAft>
        <a:buChar char="•"/>
        <a:defRPr sz="3200">
          <a:solidFill>
            <a:schemeClr val="tx1"/>
          </a:solidFill>
          <a:latin typeface="Arial" charset="0"/>
          <a:ea typeface="+mn-ea"/>
          <a:cs typeface="+mn-cs"/>
        </a:defRPr>
      </a:lvl1pPr>
      <a:lvl2pPr marL="741363" indent="-284163" algn="l" defTabSz="912813" rtl="0" eaLnBrk="0" fontAlgn="base" hangingPunct="0">
        <a:spcBef>
          <a:spcPct val="20000"/>
        </a:spcBef>
        <a:spcAft>
          <a:spcPct val="0"/>
        </a:spcAft>
        <a:buChar char="–"/>
        <a:defRPr sz="2800">
          <a:solidFill>
            <a:schemeClr val="tx1"/>
          </a:solidFill>
          <a:latin typeface="Arial" charset="0"/>
        </a:defRPr>
      </a:lvl2pPr>
      <a:lvl3pPr marL="1141413" indent="-228600" algn="l" defTabSz="912813" rtl="0" eaLnBrk="0" fontAlgn="base" hangingPunct="0">
        <a:spcBef>
          <a:spcPct val="20000"/>
        </a:spcBef>
        <a:spcAft>
          <a:spcPct val="0"/>
        </a:spcAft>
        <a:buChar char="•"/>
        <a:defRPr sz="2400">
          <a:solidFill>
            <a:schemeClr val="tx1"/>
          </a:solidFill>
          <a:latin typeface="Arial" charset="0"/>
        </a:defRPr>
      </a:lvl3pPr>
      <a:lvl4pPr marL="1600200" indent="-228600" algn="l" defTabSz="912813" rtl="0" eaLnBrk="0" fontAlgn="base" hangingPunct="0">
        <a:spcBef>
          <a:spcPct val="20000"/>
        </a:spcBef>
        <a:spcAft>
          <a:spcPct val="0"/>
        </a:spcAft>
        <a:buChar char="–"/>
        <a:defRPr sz="2000">
          <a:solidFill>
            <a:schemeClr val="tx1"/>
          </a:solidFill>
          <a:latin typeface="Arial" charset="0"/>
        </a:defRPr>
      </a:lvl4pPr>
      <a:lvl5pPr marL="2055813" indent="-228600" algn="l" defTabSz="912813" rtl="0" eaLnBrk="0" fontAlgn="base" hangingPunct="0">
        <a:spcBef>
          <a:spcPct val="20000"/>
        </a:spcBef>
        <a:spcAft>
          <a:spcPct val="0"/>
        </a:spcAft>
        <a:buChar char="»"/>
        <a:defRPr sz="2000">
          <a:solidFill>
            <a:schemeClr val="tx1"/>
          </a:solidFill>
          <a:latin typeface="Arial" charset="0"/>
        </a:defRPr>
      </a:lvl5pPr>
      <a:lvl6pPr marL="2364342" indent="-228635" algn="l" defTabSz="913472" rtl="0" fontAlgn="base">
        <a:spcBef>
          <a:spcPct val="20000"/>
        </a:spcBef>
        <a:spcAft>
          <a:spcPct val="0"/>
        </a:spcAft>
        <a:buChar char="»"/>
        <a:defRPr sz="2000">
          <a:solidFill>
            <a:schemeClr val="tx1"/>
          </a:solidFill>
          <a:latin typeface="+mn-lt"/>
        </a:defRPr>
      </a:lvl6pPr>
      <a:lvl7pPr marL="2672037" indent="-228635" algn="l" defTabSz="913472" rtl="0" fontAlgn="base">
        <a:spcBef>
          <a:spcPct val="20000"/>
        </a:spcBef>
        <a:spcAft>
          <a:spcPct val="0"/>
        </a:spcAft>
        <a:buChar char="»"/>
        <a:defRPr sz="2000">
          <a:solidFill>
            <a:schemeClr val="tx1"/>
          </a:solidFill>
          <a:latin typeface="+mn-lt"/>
        </a:defRPr>
      </a:lvl7pPr>
      <a:lvl8pPr marL="2979733" indent="-228635" algn="l" defTabSz="913472" rtl="0" fontAlgn="base">
        <a:spcBef>
          <a:spcPct val="20000"/>
        </a:spcBef>
        <a:spcAft>
          <a:spcPct val="0"/>
        </a:spcAft>
        <a:buChar char="»"/>
        <a:defRPr sz="2000">
          <a:solidFill>
            <a:schemeClr val="tx1"/>
          </a:solidFill>
          <a:latin typeface="+mn-lt"/>
        </a:defRPr>
      </a:lvl8pPr>
      <a:lvl9pPr marL="3287429" indent="-228635" algn="l" defTabSz="913472" rtl="0" fontAlgn="base">
        <a:spcBef>
          <a:spcPct val="20000"/>
        </a:spcBef>
        <a:spcAft>
          <a:spcPct val="0"/>
        </a:spcAft>
        <a:buChar char="»"/>
        <a:defRPr sz="2000">
          <a:solidFill>
            <a:schemeClr val="tx1"/>
          </a:solidFill>
          <a:latin typeface="+mn-lt"/>
        </a:defRPr>
      </a:lvl9pPr>
    </p:bodyStyle>
    <p:otherStyle>
      <a:defPPr>
        <a:defRPr lang="en-US"/>
      </a:defPPr>
      <a:lvl1pPr marL="0" algn="l" defTabSz="615391" rtl="0" eaLnBrk="1" latinLnBrk="0" hangingPunct="1">
        <a:defRPr sz="1200" kern="1200">
          <a:solidFill>
            <a:schemeClr val="tx1"/>
          </a:solidFill>
          <a:latin typeface="+mn-lt"/>
          <a:ea typeface="+mn-ea"/>
          <a:cs typeface="+mn-cs"/>
        </a:defRPr>
      </a:lvl1pPr>
      <a:lvl2pPr marL="307696" algn="l" defTabSz="615391" rtl="0" eaLnBrk="1" latinLnBrk="0" hangingPunct="1">
        <a:defRPr sz="1200" kern="1200">
          <a:solidFill>
            <a:schemeClr val="tx1"/>
          </a:solidFill>
          <a:latin typeface="+mn-lt"/>
          <a:ea typeface="+mn-ea"/>
          <a:cs typeface="+mn-cs"/>
        </a:defRPr>
      </a:lvl2pPr>
      <a:lvl3pPr marL="615391" algn="l" defTabSz="615391" rtl="0" eaLnBrk="1" latinLnBrk="0" hangingPunct="1">
        <a:defRPr sz="1200" kern="1200">
          <a:solidFill>
            <a:schemeClr val="tx1"/>
          </a:solidFill>
          <a:latin typeface="+mn-lt"/>
          <a:ea typeface="+mn-ea"/>
          <a:cs typeface="+mn-cs"/>
        </a:defRPr>
      </a:lvl3pPr>
      <a:lvl4pPr marL="923087" algn="l" defTabSz="615391" rtl="0" eaLnBrk="1" latinLnBrk="0" hangingPunct="1">
        <a:defRPr sz="1200" kern="1200">
          <a:solidFill>
            <a:schemeClr val="tx1"/>
          </a:solidFill>
          <a:latin typeface="+mn-lt"/>
          <a:ea typeface="+mn-ea"/>
          <a:cs typeface="+mn-cs"/>
        </a:defRPr>
      </a:lvl4pPr>
      <a:lvl5pPr marL="1230782" algn="l" defTabSz="615391" rtl="0" eaLnBrk="1" latinLnBrk="0" hangingPunct="1">
        <a:defRPr sz="1200" kern="1200">
          <a:solidFill>
            <a:schemeClr val="tx1"/>
          </a:solidFill>
          <a:latin typeface="+mn-lt"/>
          <a:ea typeface="+mn-ea"/>
          <a:cs typeface="+mn-cs"/>
        </a:defRPr>
      </a:lvl5pPr>
      <a:lvl6pPr marL="1538478" algn="l" defTabSz="615391" rtl="0" eaLnBrk="1" latinLnBrk="0" hangingPunct="1">
        <a:defRPr sz="1200" kern="1200">
          <a:solidFill>
            <a:schemeClr val="tx1"/>
          </a:solidFill>
          <a:latin typeface="+mn-lt"/>
          <a:ea typeface="+mn-ea"/>
          <a:cs typeface="+mn-cs"/>
        </a:defRPr>
      </a:lvl6pPr>
      <a:lvl7pPr marL="1846174" algn="l" defTabSz="615391" rtl="0" eaLnBrk="1" latinLnBrk="0" hangingPunct="1">
        <a:defRPr sz="1200" kern="1200">
          <a:solidFill>
            <a:schemeClr val="tx1"/>
          </a:solidFill>
          <a:latin typeface="+mn-lt"/>
          <a:ea typeface="+mn-ea"/>
          <a:cs typeface="+mn-cs"/>
        </a:defRPr>
      </a:lvl7pPr>
      <a:lvl8pPr marL="2153869" algn="l" defTabSz="615391" rtl="0" eaLnBrk="1" latinLnBrk="0" hangingPunct="1">
        <a:defRPr sz="1200" kern="1200">
          <a:solidFill>
            <a:schemeClr val="tx1"/>
          </a:solidFill>
          <a:latin typeface="+mn-lt"/>
          <a:ea typeface="+mn-ea"/>
          <a:cs typeface="+mn-cs"/>
        </a:defRPr>
      </a:lvl8pPr>
      <a:lvl9pPr marL="2461565" algn="l" defTabSz="615391"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hyperlink" Target="http://www.army.mil/" TargetMode="External"/><Relationship Id="rId2" Type="http://schemas.openxmlformats.org/officeDocument/2006/relationships/notesSlide" Target="../notesSlides/notesSlide14.xml"/><Relationship Id="rId1" Type="http://schemas.openxmlformats.org/officeDocument/2006/relationships/slideLayout" Target="../slideLayouts/slideLayout14.xml"/><Relationship Id="rId4" Type="http://schemas.openxmlformats.org/officeDocument/2006/relationships/image" Target="../media/image5.gif"/></Relationships>
</file>

<file path=ppt/slides/_rels/slide15.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image" Target="../media/image14.jpeg"/><Relationship Id="rId7"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hyperlink" Target="http://www.army.mil/"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5.gif"/></Relationships>
</file>

<file path=ppt/slides/_rels/slide3.xml.rels><?xml version="1.0" encoding="UTF-8" standalone="yes"?>
<Relationships xmlns="http://schemas.openxmlformats.org/package/2006/relationships"><Relationship Id="rId3" Type="http://schemas.openxmlformats.org/officeDocument/2006/relationships/hyperlink" Target="http://www.army.mil/" TargetMode="External"/><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hyperlink" Target="http://www.army.mil/"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3" Type="http://schemas.openxmlformats.org/officeDocument/2006/relationships/hyperlink" Target="http://www.army.mil/"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 Id="rId5" Type="http://schemas.openxmlformats.org/officeDocument/2006/relationships/slide" Target="slide11.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txBox="1">
            <a:spLocks noGrp="1"/>
          </p:cNvSpPr>
          <p:nvPr>
            <p:ph type="title"/>
          </p:nvPr>
        </p:nvSpPr>
        <p:spPr>
          <a:xfrm>
            <a:off x="457200" y="2743200"/>
            <a:ext cx="8229600" cy="1188720"/>
          </a:xfrm>
          <a:prstGeom prst="rect">
            <a:avLst/>
          </a:prstGeom>
          <a:noFill/>
        </p:spPr>
        <p:txBody>
          <a:bodyPr wrap="none" rtlCol="0">
            <a:spAutoFit/>
          </a:bodyPr>
          <a:lstStyle/>
          <a:p>
            <a:r>
              <a:rPr lang="en-US" sz="3600" i="1" dirty="0" smtClean="0">
                <a:solidFill>
                  <a:schemeClr val="tx1"/>
                </a:solidFill>
                <a:latin typeface="+mj-lt"/>
              </a:rPr>
              <a:t> </a:t>
            </a:r>
            <a:r>
              <a:rPr lang="en-US" sz="3600" i="1" dirty="0" smtClean="0">
                <a:solidFill>
                  <a:schemeClr val="tx1"/>
                </a:solidFill>
                <a:latin typeface="+mj-lt"/>
                <a:cs typeface="Arial" pitchFamily="34" charset="0"/>
              </a:rPr>
              <a:t>Revised Noncommissioned </a:t>
            </a:r>
            <a:br>
              <a:rPr lang="en-US" sz="3600" i="1" dirty="0" smtClean="0">
                <a:solidFill>
                  <a:schemeClr val="tx1"/>
                </a:solidFill>
                <a:latin typeface="+mj-lt"/>
                <a:cs typeface="Arial" pitchFamily="34" charset="0"/>
              </a:rPr>
            </a:br>
            <a:r>
              <a:rPr lang="en-US" sz="3600" i="1" dirty="0" smtClean="0">
                <a:solidFill>
                  <a:schemeClr val="tx1"/>
                </a:solidFill>
                <a:latin typeface="+mj-lt"/>
                <a:cs typeface="Arial" pitchFamily="34" charset="0"/>
              </a:rPr>
              <a:t>Officer Evaluation Reporting System</a:t>
            </a:r>
            <a:endParaRPr lang="en-US" sz="3600" i="1" dirty="0">
              <a:solidFill>
                <a:schemeClr val="tx1"/>
              </a:solidFill>
              <a:latin typeface="+mj-lt"/>
              <a:cs typeface="Arial" pitchFamily="34" charset="0"/>
            </a:endParaRPr>
          </a:p>
        </p:txBody>
      </p:sp>
      <p:sp>
        <p:nvSpPr>
          <p:cNvPr id="3" name="Subtitle 5"/>
          <p:cNvSpPr>
            <a:spLocks noGrp="1"/>
          </p:cNvSpPr>
          <p:nvPr>
            <p:ph type="subTitle" idx="1"/>
          </p:nvPr>
        </p:nvSpPr>
        <p:spPr>
          <a:xfrm>
            <a:off x="2743200" y="4480560"/>
            <a:ext cx="3657600" cy="365760"/>
          </a:xfrm>
        </p:spPr>
        <p:txBody>
          <a:bodyPr>
            <a:noAutofit/>
          </a:bodyPr>
          <a:lstStyle/>
          <a:p>
            <a:r>
              <a:rPr lang="en-US" dirty="0" smtClean="0">
                <a:latin typeface="Arial" pitchFamily="34" charset="0"/>
                <a:cs typeface="Arial" pitchFamily="34" charset="0"/>
              </a:rPr>
              <a:t>Module 1:  Overview</a:t>
            </a:r>
            <a:endParaRPr lang="en-US" dirty="0">
              <a:latin typeface="Arial" pitchFamily="34" charset="0"/>
              <a:cs typeface="Arial" pitchFamily="34" charset="0"/>
            </a:endParaRPr>
          </a:p>
        </p:txBody>
      </p:sp>
      <p:sp>
        <p:nvSpPr>
          <p:cNvPr id="4" name="Subtitle 5"/>
          <p:cNvSpPr txBox="1">
            <a:spLocks/>
          </p:cNvSpPr>
          <p:nvPr/>
        </p:nvSpPr>
        <p:spPr>
          <a:xfrm>
            <a:off x="7315200" y="6477000"/>
            <a:ext cx="1698594" cy="381000"/>
          </a:xfrm>
          <a:prstGeom prst="rect">
            <a:avLst/>
          </a:prstGeom>
          <a:solidFill>
            <a:srgbClr val="FFFF00"/>
          </a:solidFill>
        </p:spPr>
        <p:txBody>
          <a:bodyPr>
            <a:noAutofit/>
          </a:bodyPr>
          <a:lstStyle>
            <a:lvl1pPr marL="0" indent="0" algn="ctr" defTabSz="912813" rtl="0" eaLnBrk="0" fontAlgn="base" hangingPunct="0">
              <a:spcBef>
                <a:spcPct val="20000"/>
              </a:spcBef>
              <a:spcAft>
                <a:spcPct val="0"/>
              </a:spcAft>
              <a:buNone/>
              <a:defRPr sz="2000" b="0" baseline="0">
                <a:solidFill>
                  <a:schemeClr val="tx1">
                    <a:lumMod val="65000"/>
                    <a:lumOff val="35000"/>
                  </a:schemeClr>
                </a:solidFill>
                <a:latin typeface="Calibri" pitchFamily="34" charset="0"/>
                <a:ea typeface="+mn-ea"/>
                <a:cs typeface="+mn-cs"/>
              </a:defRPr>
            </a:lvl1pPr>
            <a:lvl2pPr marL="457146" indent="0" algn="ctr" defTabSz="912813" rtl="0" eaLnBrk="0" fontAlgn="base" hangingPunct="0">
              <a:spcBef>
                <a:spcPct val="20000"/>
              </a:spcBef>
              <a:spcAft>
                <a:spcPct val="0"/>
              </a:spcAft>
              <a:buNone/>
              <a:defRPr sz="2800">
                <a:solidFill>
                  <a:schemeClr val="tx1">
                    <a:tint val="75000"/>
                  </a:schemeClr>
                </a:solidFill>
                <a:latin typeface="Arial" charset="0"/>
              </a:defRPr>
            </a:lvl2pPr>
            <a:lvl3pPr marL="914293" indent="0" algn="ctr" defTabSz="912813" rtl="0" eaLnBrk="0" fontAlgn="base" hangingPunct="0">
              <a:spcBef>
                <a:spcPct val="20000"/>
              </a:spcBef>
              <a:spcAft>
                <a:spcPct val="0"/>
              </a:spcAft>
              <a:buNone/>
              <a:defRPr sz="2400">
                <a:solidFill>
                  <a:schemeClr val="tx1">
                    <a:tint val="75000"/>
                  </a:schemeClr>
                </a:solidFill>
                <a:latin typeface="Arial" charset="0"/>
              </a:defRPr>
            </a:lvl3pPr>
            <a:lvl4pPr marL="1371439" indent="0" algn="ctr" defTabSz="912813" rtl="0" eaLnBrk="0" fontAlgn="base" hangingPunct="0">
              <a:spcBef>
                <a:spcPct val="20000"/>
              </a:spcBef>
              <a:spcAft>
                <a:spcPct val="0"/>
              </a:spcAft>
              <a:buNone/>
              <a:defRPr sz="2000">
                <a:solidFill>
                  <a:schemeClr val="tx1">
                    <a:tint val="75000"/>
                  </a:schemeClr>
                </a:solidFill>
                <a:latin typeface="Arial" charset="0"/>
              </a:defRPr>
            </a:lvl4pPr>
            <a:lvl5pPr marL="1828587" indent="0" algn="ctr" defTabSz="912813" rtl="0" eaLnBrk="0" fontAlgn="base" hangingPunct="0">
              <a:spcBef>
                <a:spcPct val="20000"/>
              </a:spcBef>
              <a:spcAft>
                <a:spcPct val="0"/>
              </a:spcAft>
              <a:buNone/>
              <a:defRPr sz="2000">
                <a:solidFill>
                  <a:schemeClr val="tx1">
                    <a:tint val="75000"/>
                  </a:schemeClr>
                </a:solidFill>
                <a:latin typeface="Arial" charset="0"/>
              </a:defRPr>
            </a:lvl5pPr>
            <a:lvl6pPr marL="2285733" indent="0" algn="ctr" defTabSz="913472" rtl="0" fontAlgn="base">
              <a:spcBef>
                <a:spcPct val="20000"/>
              </a:spcBef>
              <a:spcAft>
                <a:spcPct val="0"/>
              </a:spcAft>
              <a:buNone/>
              <a:defRPr sz="2000">
                <a:solidFill>
                  <a:schemeClr val="tx1">
                    <a:tint val="75000"/>
                  </a:schemeClr>
                </a:solidFill>
                <a:latin typeface="+mn-lt"/>
              </a:defRPr>
            </a:lvl6pPr>
            <a:lvl7pPr marL="2742879" indent="0" algn="ctr" defTabSz="913472" rtl="0" fontAlgn="base">
              <a:spcBef>
                <a:spcPct val="20000"/>
              </a:spcBef>
              <a:spcAft>
                <a:spcPct val="0"/>
              </a:spcAft>
              <a:buNone/>
              <a:defRPr sz="2000">
                <a:solidFill>
                  <a:schemeClr val="tx1">
                    <a:tint val="75000"/>
                  </a:schemeClr>
                </a:solidFill>
                <a:latin typeface="+mn-lt"/>
              </a:defRPr>
            </a:lvl7pPr>
            <a:lvl8pPr marL="3200026" indent="0" algn="ctr" defTabSz="913472" rtl="0" fontAlgn="base">
              <a:spcBef>
                <a:spcPct val="20000"/>
              </a:spcBef>
              <a:spcAft>
                <a:spcPct val="0"/>
              </a:spcAft>
              <a:buNone/>
              <a:defRPr sz="2000">
                <a:solidFill>
                  <a:schemeClr val="tx1">
                    <a:tint val="75000"/>
                  </a:schemeClr>
                </a:solidFill>
                <a:latin typeface="+mn-lt"/>
              </a:defRPr>
            </a:lvl8pPr>
            <a:lvl9pPr marL="3657172" indent="0" algn="ctr" defTabSz="913472" rtl="0" fontAlgn="base">
              <a:spcBef>
                <a:spcPct val="20000"/>
              </a:spcBef>
              <a:spcAft>
                <a:spcPct val="0"/>
              </a:spcAft>
              <a:buNone/>
              <a:defRPr sz="2000">
                <a:solidFill>
                  <a:schemeClr val="tx1">
                    <a:tint val="75000"/>
                  </a:schemeClr>
                </a:solidFill>
                <a:latin typeface="+mn-lt"/>
              </a:defRPr>
            </a:lvl9pPr>
          </a:lstStyle>
          <a:p>
            <a:r>
              <a:rPr lang="en-US" sz="1200" b="1" kern="0" dirty="0" smtClean="0">
                <a:solidFill>
                  <a:schemeClr val="tx1"/>
                </a:solidFill>
                <a:latin typeface="+mj-lt"/>
              </a:rPr>
              <a:t> as of 10 July 2015</a:t>
            </a:r>
            <a:endParaRPr lang="en-US" sz="1200" b="1" kern="0" dirty="0">
              <a:solidFill>
                <a:schemeClr val="tx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Organizational-level report (SSG-1SG/MSG Page 2"/>
          <p:cNvPicPr>
            <a:picLocks/>
          </p:cNvPicPr>
          <p:nvPr/>
        </p:nvPicPr>
        <p:blipFill>
          <a:blip r:embed="rId3">
            <a:extLst>
              <a:ext uri="{28A0092B-C50C-407E-A947-70E740481C1C}">
                <a14:useLocalDpi xmlns:a14="http://schemas.microsoft.com/office/drawing/2010/main" val="0"/>
              </a:ext>
            </a:extLst>
          </a:blip>
          <a:stretch>
            <a:fillRect/>
          </a:stretch>
        </p:blipFill>
        <p:spPr>
          <a:xfrm>
            <a:off x="4114800" y="612648"/>
            <a:ext cx="4855464" cy="5861304"/>
          </a:xfrm>
          <a:prstGeom prst="rect">
            <a:avLst/>
          </a:prstGeom>
        </p:spPr>
      </p:pic>
      <p:sp>
        <p:nvSpPr>
          <p:cNvPr id="20482" name="Title 2"/>
          <p:cNvSpPr>
            <a:spLocks noGrp="1"/>
          </p:cNvSpPr>
          <p:nvPr>
            <p:ph type="title"/>
          </p:nvPr>
        </p:nvSpPr>
        <p:spPr bwMode="auto">
          <a:xfrm>
            <a:off x="0" y="0"/>
            <a:ext cx="9144000" cy="457200"/>
          </a:xfrm>
          <a:noFill/>
          <a:ln>
            <a:miter lim="800000"/>
            <a:headEnd/>
            <a:tailEnd/>
          </a:ln>
        </p:spPr>
        <p:txBody>
          <a:bodyPr vert="horz" wrap="square" lIns="91440" tIns="45720" rIns="91440" bIns="45720" numCol="1" anchor="t" anchorCtr="0" compatLnSpc="1">
            <a:prstTxWarp prst="textNoShape">
              <a:avLst/>
            </a:prstTxWarp>
          </a:bodyPr>
          <a:lstStyle/>
          <a:p>
            <a:pPr>
              <a:tabLst>
                <a:tab pos="3825875" algn="l"/>
              </a:tabLst>
            </a:pPr>
            <a:r>
              <a:rPr lang="en-US" sz="2300" b="1" i="1" dirty="0" smtClean="0">
                <a:solidFill>
                  <a:schemeClr val="tx1"/>
                </a:solidFill>
                <a:latin typeface="+mj-lt"/>
                <a:cs typeface="Arial" pitchFamily="34" charset="0"/>
              </a:rPr>
              <a:t>Organizational-level Report (SSG-1SG/MSG) – Page 2</a:t>
            </a:r>
          </a:p>
        </p:txBody>
      </p:sp>
      <p:sp>
        <p:nvSpPr>
          <p:cNvPr id="20483"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dirty="0"/>
          </a:p>
        </p:txBody>
      </p:sp>
      <p:sp>
        <p:nvSpPr>
          <p:cNvPr id="8" name="TextBox 7"/>
          <p:cNvSpPr txBox="1">
            <a:spLocks noChangeArrowheads="1"/>
          </p:cNvSpPr>
          <p:nvPr/>
        </p:nvSpPr>
        <p:spPr bwMode="auto">
          <a:xfrm>
            <a:off x="0" y="914400"/>
            <a:ext cx="4191000" cy="4893647"/>
          </a:xfrm>
          <a:prstGeom prst="rect">
            <a:avLst/>
          </a:prstGeom>
          <a:noFill/>
          <a:ln w="9525">
            <a:noFill/>
            <a:miter lim="800000"/>
            <a:headEnd/>
            <a:tailEnd/>
          </a:ln>
        </p:spPr>
        <p:txBody>
          <a:bodyPr wrap="square">
            <a:spAutoFit/>
          </a:bodyPr>
          <a:lstStyle/>
          <a:p>
            <a:pPr marL="228600" indent="-228600">
              <a:buFont typeface="Wingdings" panose="05000000000000000000" pitchFamily="2" charset="2"/>
              <a:buChar char="§"/>
            </a:pPr>
            <a:r>
              <a:rPr lang="en-US" sz="1600" dirty="0" smtClean="0"/>
              <a:t>Focuses on organizational systems and processes; aligns with Army Leadership Doctrine</a:t>
            </a:r>
          </a:p>
          <a:p>
            <a:pPr marL="228600" indent="-228600">
              <a:buFont typeface="Wingdings" panose="05000000000000000000" pitchFamily="2" charset="2"/>
              <a:buChar char="§"/>
            </a:pPr>
            <a:endParaRPr lang="en-US" sz="1600" dirty="0" smtClean="0"/>
          </a:p>
          <a:p>
            <a:pPr marL="228600" indent="-228600">
              <a:buFont typeface="Wingdings" panose="05000000000000000000" pitchFamily="2" charset="2"/>
              <a:buChar char="§"/>
            </a:pPr>
            <a:r>
              <a:rPr lang="en-US" sz="1600" dirty="0" smtClean="0"/>
              <a:t>Rater – bullet format</a:t>
            </a:r>
          </a:p>
          <a:p>
            <a:pPr marL="285750" indent="-285750">
              <a:buFont typeface="Wingdings" panose="05000000000000000000" pitchFamily="2" charset="2"/>
              <a:buChar char="§"/>
            </a:pPr>
            <a:endParaRPr lang="en-US" sz="1600" dirty="0" smtClean="0"/>
          </a:p>
          <a:p>
            <a:pPr marL="228600" indent="-228600">
              <a:buFont typeface="Wingdings" panose="05000000000000000000" pitchFamily="2" charset="2"/>
              <a:buChar char="§"/>
            </a:pPr>
            <a:r>
              <a:rPr lang="en-US" sz="1600" dirty="0" smtClean="0"/>
              <a:t>Assessment </a:t>
            </a:r>
            <a:r>
              <a:rPr lang="en-US" sz="1600" dirty="0"/>
              <a:t>based on </a:t>
            </a:r>
            <a:r>
              <a:rPr lang="en-US" sz="1600" dirty="0" smtClean="0"/>
              <a:t>4-box </a:t>
            </a:r>
            <a:r>
              <a:rPr lang="en-US" sz="1600" dirty="0"/>
              <a:t>scale </a:t>
            </a:r>
          </a:p>
          <a:p>
            <a:pPr lvl="1" indent="-228600">
              <a:buFont typeface="Arial" panose="020B0604020202020204" pitchFamily="34" charset="0"/>
              <a:buChar char="−"/>
            </a:pPr>
            <a:r>
              <a:rPr lang="en-US" sz="1400" dirty="0" smtClean="0"/>
              <a:t>“FAR EXCEEDED STANDARD”</a:t>
            </a:r>
          </a:p>
          <a:p>
            <a:pPr lvl="1" indent="-228600">
              <a:buFont typeface="Arial" panose="020B0604020202020204" pitchFamily="34" charset="0"/>
              <a:buChar char="−"/>
            </a:pPr>
            <a:r>
              <a:rPr lang="en-US" sz="1400" dirty="0" smtClean="0"/>
              <a:t>“EXCEEDED STANDARD”</a:t>
            </a:r>
          </a:p>
          <a:p>
            <a:pPr lvl="1" indent="-228600">
              <a:buFont typeface="Arial" panose="020B0604020202020204" pitchFamily="34" charset="0"/>
              <a:buChar char="−"/>
            </a:pPr>
            <a:r>
              <a:rPr lang="en-US" sz="1400" dirty="0" smtClean="0"/>
              <a:t>“MET STANDARD”</a:t>
            </a:r>
            <a:endParaRPr lang="en-US" sz="1400" dirty="0"/>
          </a:p>
          <a:p>
            <a:pPr lvl="1" indent="-228600">
              <a:buFont typeface="Arial" panose="020B0604020202020204" pitchFamily="34" charset="0"/>
              <a:buChar char="−"/>
            </a:pPr>
            <a:r>
              <a:rPr lang="en-US" sz="1400" dirty="0" smtClean="0"/>
              <a:t>“DID </a:t>
            </a:r>
            <a:r>
              <a:rPr lang="en-US" sz="1400" dirty="0"/>
              <a:t>NOT MEET </a:t>
            </a:r>
            <a:r>
              <a:rPr lang="en-US" sz="1400" dirty="0" smtClean="0"/>
              <a:t>STANDARD”</a:t>
            </a:r>
            <a:endParaRPr lang="en-US" sz="1400" dirty="0"/>
          </a:p>
          <a:p>
            <a:pPr marL="285750" indent="-285750">
              <a:buFont typeface="Wingdings" panose="05000000000000000000" pitchFamily="2" charset="2"/>
              <a:buChar char="§"/>
            </a:pPr>
            <a:endParaRPr lang="en-US" sz="1600" dirty="0" smtClean="0"/>
          </a:p>
          <a:p>
            <a:pPr marL="228600" indent="-228600">
              <a:buFont typeface="Wingdings" panose="05000000000000000000" pitchFamily="2" charset="2"/>
              <a:buChar char="§"/>
            </a:pPr>
            <a:r>
              <a:rPr lang="en-US" sz="1600" dirty="0" smtClean="0"/>
              <a:t>Unconstrained Rater Tendency</a:t>
            </a:r>
          </a:p>
          <a:p>
            <a:pPr marL="227013" indent="-227013">
              <a:buFont typeface="Wingdings" panose="05000000000000000000" pitchFamily="2" charset="2"/>
              <a:buChar char="§"/>
            </a:pPr>
            <a:endParaRPr lang="en-US" sz="1600" dirty="0" smtClean="0"/>
          </a:p>
          <a:p>
            <a:pPr marL="227013" indent="-227013">
              <a:buFont typeface="Wingdings" panose="05000000000000000000" pitchFamily="2" charset="2"/>
              <a:buChar char="§"/>
            </a:pPr>
            <a:r>
              <a:rPr lang="en-US" sz="1600" dirty="0" smtClean="0"/>
              <a:t>Senior rater profile is limited to 24% for “MOST QUALIFIED” selection; no credit applied – only one of the first four reports may be “MOST QUALIFIED”</a:t>
            </a:r>
          </a:p>
          <a:p>
            <a:pPr marL="285750" indent="-285750">
              <a:buFont typeface="Wingdings" panose="05000000000000000000" pitchFamily="2" charset="2"/>
              <a:buChar char="§"/>
            </a:pPr>
            <a:endParaRPr lang="en-US" sz="1600" dirty="0" smtClean="0"/>
          </a:p>
          <a:p>
            <a:pPr marL="228600" indent="-228600">
              <a:buFont typeface="Wingdings" panose="05000000000000000000" pitchFamily="2" charset="2"/>
              <a:buChar char="§"/>
            </a:pPr>
            <a:r>
              <a:rPr lang="en-US" sz="1600" dirty="0" smtClean="0"/>
              <a:t>Senior </a:t>
            </a:r>
            <a:r>
              <a:rPr lang="en-US" sz="1600" dirty="0"/>
              <a:t>r</a:t>
            </a:r>
            <a:r>
              <a:rPr lang="en-US" sz="1600" dirty="0" smtClean="0"/>
              <a:t>ater – narrative format</a:t>
            </a:r>
          </a:p>
        </p:txBody>
      </p:sp>
      <p:sp>
        <p:nvSpPr>
          <p:cNvPr id="13" name="Rectangle 12"/>
          <p:cNvSpPr>
            <a:spLocks noChangeArrowheads="1"/>
          </p:cNvSpPr>
          <p:nvPr/>
        </p:nvSpPr>
        <p:spPr bwMode="auto">
          <a:xfrm>
            <a:off x="4114800" y="792480"/>
            <a:ext cx="4846320" cy="347472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4" name="Rectangle 13"/>
          <p:cNvSpPr>
            <a:spLocks noChangeArrowheads="1"/>
          </p:cNvSpPr>
          <p:nvPr/>
        </p:nvSpPr>
        <p:spPr bwMode="auto">
          <a:xfrm>
            <a:off x="4114800" y="4267200"/>
            <a:ext cx="4846320" cy="99060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5" name="Rectangle 14"/>
          <p:cNvSpPr>
            <a:spLocks noChangeArrowheads="1"/>
          </p:cNvSpPr>
          <p:nvPr/>
        </p:nvSpPr>
        <p:spPr bwMode="auto">
          <a:xfrm>
            <a:off x="4114800" y="5257800"/>
            <a:ext cx="1371600" cy="99060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6" name="Rectangle 15"/>
          <p:cNvSpPr>
            <a:spLocks noChangeArrowheads="1"/>
          </p:cNvSpPr>
          <p:nvPr/>
        </p:nvSpPr>
        <p:spPr bwMode="auto">
          <a:xfrm>
            <a:off x="5486400" y="5257800"/>
            <a:ext cx="3474720" cy="99060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20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3">
            <a:extLst>
              <a:ext uri="{28A0092B-C50C-407E-A947-70E740481C1C}">
                <a14:useLocalDpi xmlns:a14="http://schemas.microsoft.com/office/drawing/2010/main" val="0"/>
              </a:ext>
            </a:extLst>
          </a:blip>
          <a:stretch>
            <a:fillRect/>
          </a:stretch>
        </p:blipFill>
        <p:spPr>
          <a:xfrm>
            <a:off x="4037688" y="512064"/>
            <a:ext cx="4846320" cy="5833872"/>
          </a:xfrm>
          <a:prstGeom prst="rect">
            <a:avLst/>
          </a:prstGeom>
        </p:spPr>
      </p:pic>
      <p:sp>
        <p:nvSpPr>
          <p:cNvPr id="20482" name="Title 2" descr="Strtegic-leve report (CSM/SGM) Page 2"/>
          <p:cNvSpPr>
            <a:spLocks noGrp="1"/>
          </p:cNvSpPr>
          <p:nvPr>
            <p:ph type="title"/>
          </p:nvPr>
        </p:nvSpPr>
        <p:spPr bwMode="auto">
          <a:xfrm>
            <a:off x="0" y="0"/>
            <a:ext cx="9144000" cy="457200"/>
          </a:xfrm>
          <a:noFill/>
          <a:ln>
            <a:miter lim="800000"/>
            <a:headEnd/>
            <a:tailEnd/>
          </a:ln>
        </p:spPr>
        <p:txBody>
          <a:bodyPr vert="horz" wrap="square" lIns="91440" tIns="45720" rIns="91440" bIns="45720" numCol="1" anchor="t" anchorCtr="0" compatLnSpc="1">
            <a:prstTxWarp prst="textNoShape">
              <a:avLst/>
            </a:prstTxWarp>
          </a:bodyPr>
          <a:lstStyle/>
          <a:p>
            <a:pPr>
              <a:tabLst>
                <a:tab pos="3825875" algn="l"/>
              </a:tabLst>
            </a:pPr>
            <a:r>
              <a:rPr lang="en-US" sz="2800" b="1" i="1" dirty="0" smtClean="0">
                <a:solidFill>
                  <a:schemeClr val="tx1"/>
                </a:solidFill>
                <a:latin typeface="+mj-lt"/>
                <a:cs typeface="Arial" pitchFamily="34" charset="0"/>
              </a:rPr>
              <a:t>Strategic-level Report (CSM/SGM) – Page 2</a:t>
            </a:r>
          </a:p>
        </p:txBody>
      </p:sp>
      <p:sp>
        <p:nvSpPr>
          <p:cNvPr id="20483"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dirty="0"/>
          </a:p>
        </p:txBody>
      </p:sp>
      <p:sp>
        <p:nvSpPr>
          <p:cNvPr id="9" name="TextBox 7"/>
          <p:cNvSpPr txBox="1">
            <a:spLocks noChangeArrowheads="1"/>
          </p:cNvSpPr>
          <p:nvPr/>
        </p:nvSpPr>
        <p:spPr bwMode="auto">
          <a:xfrm>
            <a:off x="3174" y="1045488"/>
            <a:ext cx="3787776" cy="4524315"/>
          </a:xfrm>
          <a:prstGeom prst="rect">
            <a:avLst/>
          </a:prstGeom>
          <a:noFill/>
          <a:ln w="9525">
            <a:noFill/>
            <a:miter lim="800000"/>
            <a:headEnd/>
            <a:tailEnd/>
          </a:ln>
        </p:spPr>
        <p:txBody>
          <a:bodyPr wrap="square">
            <a:spAutoFit/>
          </a:bodyPr>
          <a:lstStyle/>
          <a:p>
            <a:pPr marL="227013" indent="-227013">
              <a:buFont typeface="Wingdings" pitchFamily="2" charset="2"/>
              <a:buChar char="§"/>
            </a:pPr>
            <a:r>
              <a:rPr lang="en-US" dirty="0" smtClean="0"/>
              <a:t>Focuses </a:t>
            </a:r>
            <a:r>
              <a:rPr lang="en-US" dirty="0"/>
              <a:t>on </a:t>
            </a:r>
            <a:r>
              <a:rPr lang="en-US" dirty="0" smtClean="0"/>
              <a:t>large organizations and strategic initiatives; aligns with Army Leadership Doctrine</a:t>
            </a:r>
          </a:p>
          <a:p>
            <a:pPr marL="227013" indent="-227013">
              <a:buFont typeface="Arial" pitchFamily="34" charset="0"/>
              <a:buChar char="•"/>
            </a:pPr>
            <a:endParaRPr lang="en-US" dirty="0"/>
          </a:p>
          <a:p>
            <a:pPr marL="227013" indent="-227013">
              <a:buFont typeface="Wingdings" pitchFamily="2" charset="2"/>
              <a:buChar char="§"/>
            </a:pPr>
            <a:r>
              <a:rPr lang="en-US" dirty="0" smtClean="0"/>
              <a:t>Rater – narrative format</a:t>
            </a:r>
          </a:p>
          <a:p>
            <a:pPr marL="227013" indent="-227013">
              <a:buFont typeface="Arial" pitchFamily="34" charset="0"/>
              <a:buChar char="•"/>
            </a:pPr>
            <a:endParaRPr lang="en-US" dirty="0" smtClean="0"/>
          </a:p>
          <a:p>
            <a:pPr marL="227013" indent="-227013">
              <a:buFont typeface="Wingdings" pitchFamily="2" charset="2"/>
              <a:buChar char="§"/>
            </a:pPr>
            <a:r>
              <a:rPr lang="en-US" dirty="0" smtClean="0"/>
              <a:t>Rater overall performance is not limited</a:t>
            </a:r>
          </a:p>
          <a:p>
            <a:pPr marL="227013" indent="-227013">
              <a:buFont typeface="Arial" pitchFamily="34" charset="0"/>
              <a:buChar char="•"/>
            </a:pPr>
            <a:endParaRPr lang="en-US" dirty="0" smtClean="0"/>
          </a:p>
          <a:p>
            <a:pPr marL="227013" indent="-227013">
              <a:buFont typeface="Wingdings" pitchFamily="2" charset="2"/>
              <a:buChar char="§"/>
            </a:pPr>
            <a:r>
              <a:rPr lang="en-US" dirty="0"/>
              <a:t>Senior </a:t>
            </a:r>
            <a:r>
              <a:rPr lang="en-US" dirty="0" smtClean="0"/>
              <a:t>rater profile </a:t>
            </a:r>
            <a:r>
              <a:rPr lang="en-US" dirty="0"/>
              <a:t>is limited to 24% for “MOST QUALIFIED” selection; no credit applied – only one of the first four reports may be “MOST QUALIFIED”</a:t>
            </a:r>
          </a:p>
          <a:p>
            <a:pPr marL="285750" indent="-285750">
              <a:buFont typeface="Wingdings" panose="05000000000000000000" pitchFamily="2" charset="2"/>
              <a:buChar char="§"/>
            </a:pPr>
            <a:endParaRPr lang="en-US" dirty="0"/>
          </a:p>
          <a:p>
            <a:pPr marL="228600" indent="-228600">
              <a:buFont typeface="Wingdings" panose="05000000000000000000" pitchFamily="2" charset="2"/>
              <a:buChar char="§"/>
            </a:pPr>
            <a:r>
              <a:rPr lang="en-US" dirty="0"/>
              <a:t>Senior </a:t>
            </a:r>
            <a:r>
              <a:rPr lang="en-US" dirty="0" smtClean="0"/>
              <a:t>rater </a:t>
            </a:r>
            <a:r>
              <a:rPr lang="en-US" dirty="0"/>
              <a:t>– narrative format</a:t>
            </a:r>
          </a:p>
        </p:txBody>
      </p:sp>
      <p:sp>
        <p:nvSpPr>
          <p:cNvPr id="14" name="Rectangle 13"/>
          <p:cNvSpPr/>
          <p:nvPr/>
        </p:nvSpPr>
        <p:spPr bwMode="auto">
          <a:xfrm>
            <a:off x="4038600" y="731520"/>
            <a:ext cx="4800600" cy="2697480"/>
          </a:xfrm>
          <a:prstGeom prst="rect">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3573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
        <p:nvSpPr>
          <p:cNvPr id="15" name="Rectangle 14"/>
          <p:cNvSpPr/>
          <p:nvPr/>
        </p:nvSpPr>
        <p:spPr bwMode="auto">
          <a:xfrm>
            <a:off x="4038600" y="3429000"/>
            <a:ext cx="4800600" cy="1435608"/>
          </a:xfrm>
          <a:prstGeom prst="rect">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1357313" fontAlgn="base">
              <a:spcBef>
                <a:spcPct val="0"/>
              </a:spcBef>
              <a:spcAft>
                <a:spcPct val="0"/>
              </a:spcAft>
            </a:pPr>
            <a:endParaRPr lang="en-US" sz="2400" dirty="0" smtClean="0">
              <a:latin typeface="Arial" charset="0"/>
            </a:endParaRPr>
          </a:p>
        </p:txBody>
      </p:sp>
      <p:sp>
        <p:nvSpPr>
          <p:cNvPr id="16" name="Rectangle 15"/>
          <p:cNvSpPr>
            <a:spLocks noChangeArrowheads="1"/>
          </p:cNvSpPr>
          <p:nvPr/>
        </p:nvSpPr>
        <p:spPr bwMode="auto">
          <a:xfrm>
            <a:off x="4038600" y="4876800"/>
            <a:ext cx="1371600" cy="128016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7" name="Rectangle 16"/>
          <p:cNvSpPr/>
          <p:nvPr/>
        </p:nvSpPr>
        <p:spPr bwMode="auto">
          <a:xfrm>
            <a:off x="5413248" y="4876800"/>
            <a:ext cx="3429000" cy="1277112"/>
          </a:xfrm>
          <a:prstGeom prst="rect">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indent="0" defTabSz="1357313" fontAlgn="base">
              <a:lnSpc>
                <a:spcPct val="100000"/>
              </a:lnSpc>
              <a:spcBef>
                <a:spcPct val="0"/>
              </a:spcBef>
              <a:spcAft>
                <a:spcPct val="0"/>
              </a:spcAft>
              <a:buClrTx/>
              <a:buSzTx/>
              <a:buFontTx/>
              <a:buNone/>
              <a:tabLst/>
            </a:pPr>
            <a:endParaRPr lang="en-US" sz="2400" dirty="0" smtClean="0">
              <a:latin typeface="Arial" charset="0"/>
            </a:endParaRPr>
          </a:p>
        </p:txBody>
      </p:sp>
    </p:spTree>
    <p:extLst>
      <p:ext uri="{BB962C8B-B14F-4D97-AF65-F5344CB8AC3E}">
        <p14:creationId xmlns:p14="http://schemas.microsoft.com/office/powerpoint/2010/main" val="209433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20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3">
            <a:extLst>
              <a:ext uri="{28A0092B-C50C-407E-A947-70E740481C1C}">
                <a14:useLocalDpi xmlns:a14="http://schemas.microsoft.com/office/drawing/2010/main" val="0"/>
              </a:ext>
            </a:extLst>
          </a:blip>
          <a:stretch>
            <a:fillRect/>
          </a:stretch>
        </p:blipFill>
        <p:spPr>
          <a:xfrm>
            <a:off x="210312" y="969264"/>
            <a:ext cx="8759952" cy="2798064"/>
          </a:xfrm>
          <a:prstGeom prst="rect">
            <a:avLst/>
          </a:prstGeom>
        </p:spPr>
      </p:pic>
      <p:sp>
        <p:nvSpPr>
          <p:cNvPr id="9" name="Title 2" descr="Rater Tendency Label Check Boxes"/>
          <p:cNvSpPr txBox="1">
            <a:spLocks/>
          </p:cNvSpPr>
          <p:nvPr/>
        </p:nvSpPr>
        <p:spPr bwMode="auto">
          <a:xfrm>
            <a:off x="0" y="0"/>
            <a:ext cx="9144000" cy="9144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2813" rtl="0" eaLnBrk="0" fontAlgn="base" latinLnBrk="0" hangingPunct="0">
              <a:lnSpc>
                <a:spcPct val="100000"/>
              </a:lnSpc>
              <a:spcBef>
                <a:spcPct val="0"/>
              </a:spcBef>
              <a:spcAft>
                <a:spcPct val="0"/>
              </a:spcAft>
              <a:buClrTx/>
              <a:buSzTx/>
              <a:buFontTx/>
              <a:buNone/>
              <a:tabLst>
                <a:tab pos="3825875" algn="l"/>
              </a:tabLst>
              <a:defRPr/>
            </a:pPr>
            <a:r>
              <a:rPr lang="en-US" sz="2800" b="1" i="1" kern="0" dirty="0" smtClean="0">
                <a:ea typeface="+mj-ea"/>
              </a:rPr>
              <a:t>Rater Tendency Label</a:t>
            </a:r>
          </a:p>
          <a:p>
            <a:pPr marL="0" marR="0" lvl="0" indent="0" algn="ctr" defTabSz="912813" rtl="0" eaLnBrk="0" fontAlgn="base" latinLnBrk="0" hangingPunct="0">
              <a:lnSpc>
                <a:spcPct val="150000"/>
              </a:lnSpc>
              <a:spcBef>
                <a:spcPct val="0"/>
              </a:spcBef>
              <a:spcAft>
                <a:spcPct val="0"/>
              </a:spcAft>
              <a:buClrTx/>
              <a:buSzTx/>
              <a:buFontTx/>
              <a:buNone/>
              <a:tabLst>
                <a:tab pos="3825875" algn="l"/>
              </a:tabLst>
              <a:defRPr/>
            </a:pPr>
            <a:r>
              <a:rPr kumimoji="0" lang="en-US" sz="1600" b="1" i="1" u="none" strike="noStrike" kern="0" cap="none" spc="0" normalizeH="0" baseline="0" noProof="0" dirty="0" smtClean="0">
                <a:ln>
                  <a:noFill/>
                </a:ln>
                <a:effectLst/>
                <a:uLnTx/>
                <a:uFillTx/>
                <a:latin typeface="Arial" pitchFamily="34" charset="0"/>
                <a:ea typeface="+mj-ea"/>
                <a:cs typeface="Arial" pitchFamily="34" charset="0"/>
              </a:rPr>
              <a:t>(applies to SSG-CSM/SGM)</a:t>
            </a:r>
          </a:p>
        </p:txBody>
      </p:sp>
      <p:sp>
        <p:nvSpPr>
          <p:cNvPr id="13" name="TextBox 8"/>
          <p:cNvSpPr txBox="1">
            <a:spLocks noChangeArrowheads="1"/>
          </p:cNvSpPr>
          <p:nvPr/>
        </p:nvSpPr>
        <p:spPr bwMode="auto">
          <a:xfrm>
            <a:off x="1153247" y="2405785"/>
            <a:ext cx="7676427" cy="238527"/>
          </a:xfrm>
          <a:prstGeom prst="rect">
            <a:avLst/>
          </a:prstGeom>
          <a:noFill/>
          <a:ln w="25400">
            <a:solidFill>
              <a:srgbClr val="0000FF"/>
            </a:solidFill>
            <a:miter lim="800000"/>
            <a:headEnd/>
            <a:tailEnd/>
          </a:ln>
        </p:spPr>
        <p:txBody>
          <a:bodyPr wrap="square" anchor="ctr">
            <a:spAutoFit/>
          </a:bodyPr>
          <a:lstStyle/>
          <a:p>
            <a:r>
              <a:rPr lang="en-US" sz="950" b="1" dirty="0" smtClean="0"/>
              <a:t>2                                                         3                                                          6                                                        1    Total Ratings:  12</a:t>
            </a:r>
            <a:endParaRPr lang="en-US" sz="950" b="1" dirty="0"/>
          </a:p>
        </p:txBody>
      </p:sp>
      <p:sp>
        <p:nvSpPr>
          <p:cNvPr id="10" name="TextBox 13"/>
          <p:cNvSpPr txBox="1">
            <a:spLocks noChangeArrowheads="1"/>
          </p:cNvSpPr>
          <p:nvPr/>
        </p:nvSpPr>
        <p:spPr bwMode="auto">
          <a:xfrm>
            <a:off x="457200" y="4572000"/>
            <a:ext cx="8229600" cy="1754326"/>
          </a:xfrm>
          <a:prstGeom prst="rect">
            <a:avLst/>
          </a:prstGeom>
          <a:noFill/>
          <a:ln w="9525">
            <a:noFill/>
            <a:miter lim="800000"/>
            <a:headEnd/>
            <a:tailEnd/>
          </a:ln>
        </p:spPr>
        <p:txBody>
          <a:bodyPr>
            <a:spAutoFit/>
          </a:bodyPr>
          <a:lstStyle/>
          <a:p>
            <a:pPr marL="227013" indent="-227013">
              <a:buFont typeface="Wingdings" pitchFamily="2" charset="2"/>
              <a:buChar char="§"/>
            </a:pPr>
            <a:r>
              <a:rPr lang="en-US" dirty="0"/>
              <a:t>Key information includes the following:</a:t>
            </a:r>
          </a:p>
          <a:p>
            <a:pPr marL="228600"/>
            <a:endParaRPr lang="en-US" dirty="0"/>
          </a:p>
          <a:p>
            <a:pPr marL="463550" lvl="1" indent="-231775" defTabSz="742950">
              <a:buFont typeface="Arial" panose="020B0604020202020204" pitchFamily="34" charset="0"/>
              <a:buChar char="−"/>
            </a:pPr>
            <a:r>
              <a:rPr lang="en-US" dirty="0"/>
              <a:t>Rater </a:t>
            </a:r>
            <a:r>
              <a:rPr lang="en-US" dirty="0" smtClean="0"/>
              <a:t>tendency </a:t>
            </a:r>
            <a:r>
              <a:rPr lang="en-US" dirty="0"/>
              <a:t>(i.e., rating history) – the value below each box equals the overall history of those ratings in this grade</a:t>
            </a:r>
          </a:p>
          <a:p>
            <a:pPr marL="463550" lvl="1" indent="-231775">
              <a:buFont typeface="Arial" panose="020B0604020202020204" pitchFamily="34" charset="0"/>
              <a:buChar char="−"/>
            </a:pPr>
            <a:r>
              <a:rPr lang="en-US" dirty="0"/>
              <a:t>Rater </a:t>
            </a:r>
            <a:r>
              <a:rPr lang="en-US" dirty="0" smtClean="0"/>
              <a:t>tendency label </a:t>
            </a:r>
            <a:r>
              <a:rPr lang="en-US" dirty="0"/>
              <a:t>will be imprinted on the NCOER and viewable within the Evaluation Entry System (EES) by the </a:t>
            </a:r>
            <a:r>
              <a:rPr lang="en-US" dirty="0" smtClean="0"/>
              <a:t>rater’s rater </a:t>
            </a:r>
            <a:r>
              <a:rPr lang="en-US" dirty="0"/>
              <a:t>and </a:t>
            </a:r>
            <a:r>
              <a:rPr lang="en-US" dirty="0" smtClean="0"/>
              <a:t>senior rater</a:t>
            </a:r>
            <a:endParaRPr lang="en-US" dirty="0"/>
          </a:p>
        </p:txBody>
      </p:sp>
      <p:sp>
        <p:nvSpPr>
          <p:cNvPr id="12" name="TextBox 11" descr="Note Box"/>
          <p:cNvSpPr txBox="1"/>
          <p:nvPr/>
        </p:nvSpPr>
        <p:spPr bwMode="auto">
          <a:xfrm>
            <a:off x="1938528" y="3834825"/>
            <a:ext cx="5273040" cy="584775"/>
          </a:xfrm>
          <a:prstGeom prst="rect">
            <a:avLst/>
          </a:prstGeom>
          <a:solidFill>
            <a:srgbClr val="FFFF00"/>
          </a:solidFill>
          <a:ln w="28575" cmpd="sng">
            <a:solidFill>
              <a:schemeClr val="tx1"/>
            </a:solidFill>
            <a:miter lim="800000"/>
            <a:headEnd/>
            <a:tailEnd/>
          </a:ln>
        </p:spPr>
        <p:txBody>
          <a:bodyPr wrap="square" rtlCol="0">
            <a:spAutoFit/>
          </a:bodyPr>
          <a:lstStyle/>
          <a:p>
            <a:pPr indent="1588"/>
            <a:r>
              <a:rPr lang="en-US" sz="1600" b="1" dirty="0" smtClean="0">
                <a:latin typeface="Arial" pitchFamily="34" charset="0"/>
                <a:cs typeface="Arial" pitchFamily="34" charset="0"/>
              </a:rPr>
              <a:t>Note:  This is the rater’s “capstone” assessment of performance and opportunity to “stratify / quantify.”</a:t>
            </a:r>
          </a:p>
        </p:txBody>
      </p:sp>
    </p:spTree>
    <p:extLst>
      <p:ext uri="{BB962C8B-B14F-4D97-AF65-F5344CB8AC3E}">
        <p14:creationId xmlns:p14="http://schemas.microsoft.com/office/powerpoint/2010/main" val="344630405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dirty="0"/>
          </a:p>
        </p:txBody>
      </p:sp>
      <p:sp>
        <p:nvSpPr>
          <p:cNvPr id="9" name="Title 2" descr="senior Rater Label Slide"/>
          <p:cNvSpPr txBox="1">
            <a:spLocks/>
          </p:cNvSpPr>
          <p:nvPr/>
        </p:nvSpPr>
        <p:spPr bwMode="auto">
          <a:xfrm>
            <a:off x="0" y="0"/>
            <a:ext cx="9144000" cy="9144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2813" rtl="0" eaLnBrk="0" fontAlgn="base" latinLnBrk="0" hangingPunct="0">
              <a:lnSpc>
                <a:spcPct val="100000"/>
              </a:lnSpc>
              <a:spcBef>
                <a:spcPct val="0"/>
              </a:spcBef>
              <a:spcAft>
                <a:spcPct val="0"/>
              </a:spcAft>
              <a:buClrTx/>
              <a:buSzTx/>
              <a:buFontTx/>
              <a:buNone/>
              <a:tabLst>
                <a:tab pos="3825875" algn="l"/>
              </a:tabLst>
              <a:defRPr/>
            </a:pPr>
            <a:r>
              <a:rPr lang="en-US" sz="2800" b="1" i="1" kern="0" dirty="0" smtClean="0">
                <a:ea typeface="+mj-ea"/>
              </a:rPr>
              <a:t>Senior Rater Profile Label</a:t>
            </a:r>
          </a:p>
          <a:p>
            <a:pPr marL="0" marR="0" lvl="0" indent="0" algn="ctr" defTabSz="912813" rtl="0" eaLnBrk="0" fontAlgn="base" latinLnBrk="0" hangingPunct="0">
              <a:lnSpc>
                <a:spcPct val="150000"/>
              </a:lnSpc>
              <a:spcBef>
                <a:spcPct val="0"/>
              </a:spcBef>
              <a:spcAft>
                <a:spcPct val="0"/>
              </a:spcAft>
              <a:buClrTx/>
              <a:buSzTx/>
              <a:buFontTx/>
              <a:buNone/>
              <a:tabLst>
                <a:tab pos="3825875" algn="l"/>
              </a:tabLst>
              <a:defRPr/>
            </a:pPr>
            <a:r>
              <a:rPr kumimoji="0" lang="en-US" sz="1600" b="1" i="1" u="none" strike="noStrike" kern="0" cap="none" spc="0" normalizeH="0" baseline="0" noProof="0" dirty="0" smtClean="0">
                <a:ln>
                  <a:noFill/>
                </a:ln>
                <a:effectLst/>
                <a:uLnTx/>
                <a:uFillTx/>
                <a:latin typeface="Arial" pitchFamily="34" charset="0"/>
                <a:ea typeface="+mj-ea"/>
                <a:cs typeface="Arial" pitchFamily="34" charset="0"/>
              </a:rPr>
              <a:t>(applies to SSG-CSM/SGM)</a:t>
            </a:r>
          </a:p>
        </p:txBody>
      </p:sp>
      <p:sp>
        <p:nvSpPr>
          <p:cNvPr id="21" name="TextBox 13"/>
          <p:cNvSpPr txBox="1">
            <a:spLocks noChangeArrowheads="1"/>
          </p:cNvSpPr>
          <p:nvPr/>
        </p:nvSpPr>
        <p:spPr bwMode="auto">
          <a:xfrm>
            <a:off x="457200" y="4434840"/>
            <a:ext cx="8229600" cy="1323439"/>
          </a:xfrm>
          <a:prstGeom prst="rect">
            <a:avLst/>
          </a:prstGeom>
          <a:noFill/>
          <a:ln w="9525">
            <a:noFill/>
            <a:miter lim="800000"/>
            <a:headEnd/>
            <a:tailEnd/>
          </a:ln>
        </p:spPr>
        <p:txBody>
          <a:bodyPr>
            <a:spAutoFit/>
          </a:bodyPr>
          <a:lstStyle/>
          <a:p>
            <a:pPr marL="455613" indent="-227013">
              <a:buFont typeface="Arial" pitchFamily="34" charset="0"/>
              <a:buChar char="•"/>
            </a:pPr>
            <a:r>
              <a:rPr lang="en-US" sz="2000" dirty="0" smtClean="0"/>
              <a:t>Key information includes the following:</a:t>
            </a:r>
          </a:p>
          <a:p>
            <a:pPr marL="684213" lvl="1" indent="-227013" defTabSz="742950">
              <a:buFont typeface="Wingdings" pitchFamily="2" charset="2"/>
              <a:buChar char="Ø"/>
            </a:pPr>
            <a:r>
              <a:rPr lang="en-US" sz="2000" dirty="0" smtClean="0"/>
              <a:t>Senior rater’s profiled assessment of rated NCO’s potential</a:t>
            </a:r>
          </a:p>
          <a:p>
            <a:pPr marL="684213" lvl="1" indent="-227013">
              <a:buFont typeface="Wingdings" pitchFamily="2" charset="2"/>
              <a:buChar char="Ø"/>
            </a:pPr>
            <a:r>
              <a:rPr lang="en-US" sz="2000" dirty="0" smtClean="0"/>
              <a:t>Senior rater’s total number of ratings</a:t>
            </a:r>
          </a:p>
          <a:p>
            <a:pPr marL="684213" lvl="1" indent="-227013">
              <a:buFont typeface="Wingdings" pitchFamily="2" charset="2"/>
              <a:buChar char="Ø"/>
            </a:pPr>
            <a:r>
              <a:rPr lang="en-US" sz="2000" dirty="0" smtClean="0"/>
              <a:t>Number of ratings for the rated NCO by the current senior rater</a:t>
            </a:r>
          </a:p>
        </p:txBody>
      </p:sp>
      <p:pic>
        <p:nvPicPr>
          <p:cNvPr id="12" name="Picture 11"/>
          <p:cNvPicPr>
            <a:picLocks/>
          </p:cNvPicPr>
          <p:nvPr/>
        </p:nvPicPr>
        <p:blipFill>
          <a:blip r:embed="rId3">
            <a:extLst>
              <a:ext uri="{28A0092B-C50C-407E-A947-70E740481C1C}">
                <a14:useLocalDpi xmlns:a14="http://schemas.microsoft.com/office/drawing/2010/main" val="0"/>
              </a:ext>
            </a:extLst>
          </a:blip>
          <a:stretch>
            <a:fillRect/>
          </a:stretch>
        </p:blipFill>
        <p:spPr>
          <a:xfrm>
            <a:off x="457200" y="1069848"/>
            <a:ext cx="8229600" cy="2743200"/>
          </a:xfrm>
          <a:prstGeom prst="rect">
            <a:avLst/>
          </a:prstGeom>
        </p:spPr>
      </p:pic>
      <p:sp>
        <p:nvSpPr>
          <p:cNvPr id="14" name="Rectangle 2" descr="Senior Rater Profile Label"/>
          <p:cNvSpPr>
            <a:spLocks noChangeArrowheads="1"/>
          </p:cNvSpPr>
          <p:nvPr/>
        </p:nvSpPr>
        <p:spPr bwMode="auto">
          <a:xfrm>
            <a:off x="477078" y="2230484"/>
            <a:ext cx="2266123" cy="1577595"/>
          </a:xfrm>
          <a:prstGeom prst="rect">
            <a:avLst/>
          </a:prstGeom>
          <a:solidFill>
            <a:srgbClr val="FFFFFF"/>
          </a:solidFill>
          <a:ln w="25400" cmpd="sng">
            <a:solidFill>
              <a:srgbClr val="0000FF"/>
            </a:solid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mn-lt"/>
                <a:cs typeface="Arial" pitchFamily="34" charset="0"/>
              </a:rPr>
              <a:t>HQDA COMPARISON OF THE SENIOR RATER’S PROFILE  AT THE TIME THIS REPORT PROCESSED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mn-lt"/>
                <a:cs typeface="Arial" pitchFamily="34" charset="0"/>
              </a:rPr>
              <a:t>        HIGHLY QUALIFIED</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mn-lt"/>
                <a:cs typeface="Arial" pitchFamily="34" charset="0"/>
              </a:rPr>
              <a:t>RNCO:  SMITH, </a:t>
            </a:r>
            <a:r>
              <a:rPr lang="en-US" sz="800" dirty="0" smtClean="0">
                <a:cs typeface="Arial" pitchFamily="34" charset="0"/>
              </a:rPr>
              <a:t>BOB</a:t>
            </a:r>
            <a:endParaRPr kumimoji="0" lang="en-US" sz="800" b="0" i="0" u="none" strike="noStrike" cap="none" normalizeH="0" baseline="0" dirty="0" smtClean="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mn-lt"/>
                <a:cs typeface="Arial" pitchFamily="34" charset="0"/>
              </a:rPr>
              <a:t>SR:  DODD,</a:t>
            </a:r>
            <a:r>
              <a:rPr kumimoji="0" lang="en-US" sz="800" b="0" i="0" u="none" strike="noStrike" cap="none" normalizeH="0" dirty="0" smtClean="0">
                <a:ln>
                  <a:noFill/>
                </a:ln>
                <a:solidFill>
                  <a:schemeClr val="tx1"/>
                </a:solidFill>
                <a:effectLst/>
                <a:latin typeface="+mn-lt"/>
                <a:cs typeface="Arial" pitchFamily="34" charset="0"/>
              </a:rPr>
              <a:t> JANE</a:t>
            </a:r>
            <a:endParaRPr kumimoji="0" lang="en-US" sz="800" b="0" i="0" u="none" strike="noStrike" cap="none" normalizeH="0" baseline="0" dirty="0" smtClean="0">
              <a:ln>
                <a:noFill/>
              </a:ln>
              <a:solidFill>
                <a:schemeClr val="tx1"/>
              </a:solidFill>
              <a:effectLst/>
              <a:latin typeface="+mn-lt"/>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mn-lt"/>
                <a:cs typeface="Arial" pitchFamily="34" charset="0"/>
              </a:rPr>
              <a:t>DATE:  2017-05-01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mn-lt"/>
                <a:cs typeface="Arial" pitchFamily="34" charset="0"/>
              </a:rPr>
              <a:t>TOTAL RATINGS:  3</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mn-lt"/>
                <a:cs typeface="Arial" pitchFamily="34" charset="0"/>
              </a:rPr>
              <a:t>RATINGS THIS NCO:  1</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18"/>
          <p:cNvSpPr/>
          <p:nvPr/>
        </p:nvSpPr>
        <p:spPr bwMode="auto">
          <a:xfrm>
            <a:off x="862584" y="2740683"/>
            <a:ext cx="1502797" cy="206733"/>
          </a:xfrm>
          <a:prstGeom prst="rect">
            <a:avLst/>
          </a:prstGeom>
          <a:noFill/>
          <a:ln w="254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357313"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788557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The United States Army">
            <a:hlinkClick r:id="rId3"/>
          </p:cNvPr>
          <p:cNvPicPr>
            <a:picLocks noChangeAspect="1" noChangeArrowheads="1"/>
          </p:cNvPicPr>
          <p:nvPr/>
        </p:nvPicPr>
        <p:blipFill>
          <a:blip r:embed="rId4"/>
          <a:srcRect/>
          <a:stretch>
            <a:fillRect/>
          </a:stretch>
        </p:blipFill>
        <p:spPr bwMode="auto">
          <a:xfrm>
            <a:off x="155575" y="-365125"/>
            <a:ext cx="571500" cy="762000"/>
          </a:xfrm>
          <a:prstGeom prst="rect">
            <a:avLst/>
          </a:prstGeom>
          <a:noFill/>
        </p:spPr>
      </p:pic>
      <p:pic>
        <p:nvPicPr>
          <p:cNvPr id="1030" name="Picture 6" descr="The United States Army">
            <a:hlinkClick r:id="rId3"/>
          </p:cNvPr>
          <p:cNvPicPr>
            <a:picLocks noChangeAspect="1" noChangeArrowheads="1"/>
          </p:cNvPicPr>
          <p:nvPr/>
        </p:nvPicPr>
        <p:blipFill>
          <a:blip r:embed="rId4"/>
          <a:srcRect/>
          <a:stretch>
            <a:fillRect/>
          </a:stretch>
        </p:blipFill>
        <p:spPr bwMode="auto">
          <a:xfrm>
            <a:off x="155575" y="-365125"/>
            <a:ext cx="571500" cy="762000"/>
          </a:xfrm>
          <a:prstGeom prst="rect">
            <a:avLst/>
          </a:prstGeom>
          <a:noFill/>
        </p:spPr>
      </p:pic>
      <p:sp>
        <p:nvSpPr>
          <p:cNvPr id="13" name="TextBox 3" descr="Summary"/>
          <p:cNvSpPr txBox="1">
            <a:spLocks noChangeArrowheads="1"/>
          </p:cNvSpPr>
          <p:nvPr/>
        </p:nvSpPr>
        <p:spPr bwMode="auto">
          <a:xfrm>
            <a:off x="822960" y="1371600"/>
            <a:ext cx="7498080" cy="2286000"/>
          </a:xfrm>
          <a:prstGeom prst="rect">
            <a:avLst/>
          </a:prstGeom>
          <a:noFill/>
          <a:ln w="9525">
            <a:noFill/>
            <a:miter lim="800000"/>
            <a:headEnd/>
            <a:tailEnd/>
          </a:ln>
        </p:spPr>
        <p:txBody>
          <a:bodyPr wrap="square">
            <a:noAutofit/>
          </a:bodyPr>
          <a:lstStyle/>
          <a:p>
            <a:pPr marL="228600" indent="-228600" fontAlgn="auto">
              <a:spcBef>
                <a:spcPts val="600"/>
              </a:spcBef>
              <a:spcAft>
                <a:spcPts val="0"/>
              </a:spcAft>
              <a:buFont typeface="Wingdings" pitchFamily="2" charset="2"/>
              <a:buChar char="§"/>
            </a:pPr>
            <a:r>
              <a:rPr lang="en-US" sz="2400" dirty="0" smtClean="0">
                <a:latin typeface="Arial" pitchFamily="34" charset="0"/>
                <a:cs typeface="Arial" pitchFamily="34" charset="0"/>
              </a:rPr>
              <a:t>Background</a:t>
            </a:r>
            <a:endParaRPr lang="en-US" sz="2400" dirty="0">
              <a:solidFill>
                <a:prstClr val="black"/>
              </a:solidFill>
              <a:latin typeface="Arial" pitchFamily="34" charset="0"/>
              <a:cs typeface="Arial" pitchFamily="34" charset="0"/>
            </a:endParaRPr>
          </a:p>
          <a:p>
            <a:pPr marL="228600" indent="-228600" fontAlgn="auto">
              <a:spcBef>
                <a:spcPts val="600"/>
              </a:spcBef>
              <a:spcAft>
                <a:spcPts val="0"/>
              </a:spcAft>
              <a:buFont typeface="Wingdings" pitchFamily="2" charset="2"/>
              <a:buChar char="§"/>
            </a:pPr>
            <a:r>
              <a:rPr lang="en-US" sz="2400" dirty="0" smtClean="0">
                <a:solidFill>
                  <a:prstClr val="black"/>
                </a:solidFill>
                <a:latin typeface="Arial" pitchFamily="34" charset="0"/>
                <a:cs typeface="Arial" pitchFamily="34" charset="0"/>
              </a:rPr>
              <a:t>Approved Changes</a:t>
            </a:r>
          </a:p>
          <a:p>
            <a:pPr marL="228600" indent="-228600" fontAlgn="auto">
              <a:spcBef>
                <a:spcPts val="600"/>
              </a:spcBef>
              <a:spcAft>
                <a:spcPts val="0"/>
              </a:spcAft>
              <a:buFont typeface="Wingdings" pitchFamily="2" charset="2"/>
              <a:buChar char="§"/>
            </a:pPr>
            <a:r>
              <a:rPr lang="en-US" sz="2400" dirty="0" smtClean="0">
                <a:solidFill>
                  <a:prstClr val="black"/>
                </a:solidFill>
                <a:latin typeface="Arial" pitchFamily="34" charset="0"/>
                <a:cs typeface="Arial" pitchFamily="34" charset="0"/>
              </a:rPr>
              <a:t>NCOER Support Form and Grade Plate NCOERs</a:t>
            </a:r>
          </a:p>
          <a:p>
            <a:pPr marL="228600" indent="-228600" fontAlgn="auto">
              <a:spcBef>
                <a:spcPts val="600"/>
              </a:spcBef>
              <a:spcAft>
                <a:spcPts val="0"/>
              </a:spcAft>
              <a:buFont typeface="Wingdings" pitchFamily="2" charset="2"/>
              <a:buChar char="§"/>
            </a:pPr>
            <a:r>
              <a:rPr lang="en-US" sz="2400" dirty="0" smtClean="0">
                <a:solidFill>
                  <a:prstClr val="black"/>
                </a:solidFill>
                <a:latin typeface="Arial" pitchFamily="34" charset="0"/>
                <a:cs typeface="Arial" pitchFamily="34" charset="0"/>
              </a:rPr>
              <a:t>Rater Tendency Label</a:t>
            </a:r>
          </a:p>
          <a:p>
            <a:pPr marL="228600" indent="-228600" fontAlgn="auto">
              <a:spcBef>
                <a:spcPts val="600"/>
              </a:spcBef>
              <a:spcAft>
                <a:spcPts val="0"/>
              </a:spcAft>
              <a:buFont typeface="Wingdings" pitchFamily="2" charset="2"/>
              <a:buChar char="§"/>
            </a:pPr>
            <a:r>
              <a:rPr lang="en-US" sz="2400" dirty="0" smtClean="0">
                <a:solidFill>
                  <a:prstClr val="black"/>
                </a:solidFill>
                <a:latin typeface="Arial" pitchFamily="34" charset="0"/>
                <a:cs typeface="Arial" pitchFamily="34" charset="0"/>
              </a:rPr>
              <a:t>Senior Rater Profile Label</a:t>
            </a:r>
          </a:p>
          <a:p>
            <a:pPr marL="228600" indent="-228600" fontAlgn="auto">
              <a:spcBef>
                <a:spcPts val="600"/>
              </a:spcBef>
              <a:spcAft>
                <a:spcPts val="0"/>
              </a:spcAft>
              <a:buFont typeface="Wingdings" pitchFamily="2" charset="2"/>
              <a:buChar char="§"/>
            </a:pPr>
            <a:endParaRPr lang="en-US" sz="2400" b="1" dirty="0" smtClean="0">
              <a:solidFill>
                <a:prstClr val="black"/>
              </a:solidFill>
              <a:latin typeface="Arial" pitchFamily="34" charset="0"/>
              <a:cs typeface="Arial" pitchFamily="34" charset="0"/>
            </a:endParaRPr>
          </a:p>
          <a:p>
            <a:pPr marL="228600" indent="-228600" fontAlgn="auto">
              <a:spcBef>
                <a:spcPts val="600"/>
              </a:spcBef>
              <a:spcAft>
                <a:spcPts val="0"/>
              </a:spcAft>
              <a:buFont typeface="Wingdings" pitchFamily="2" charset="2"/>
              <a:buChar char="§"/>
            </a:pPr>
            <a:endParaRPr lang="en-US" sz="2400" b="1" dirty="0" smtClean="0">
              <a:solidFill>
                <a:prstClr val="black"/>
              </a:solidFill>
              <a:latin typeface="Arial" pitchFamily="34" charset="0"/>
              <a:cs typeface="Arial" pitchFamily="34" charset="0"/>
            </a:endParaRPr>
          </a:p>
          <a:p>
            <a:pPr marL="228600" indent="-228600" fontAlgn="auto">
              <a:spcBef>
                <a:spcPts val="600"/>
              </a:spcBef>
              <a:spcAft>
                <a:spcPts val="0"/>
              </a:spcAft>
              <a:buFont typeface="Wingdings" pitchFamily="2" charset="2"/>
              <a:buChar char="§"/>
            </a:pPr>
            <a:endParaRPr lang="en-US" sz="2400" b="1" dirty="0" smtClean="0">
              <a:latin typeface="Arial" pitchFamily="34" charset="0"/>
              <a:cs typeface="Arial" pitchFamily="34" charset="0"/>
            </a:endParaRPr>
          </a:p>
        </p:txBody>
      </p:sp>
      <p:sp>
        <p:nvSpPr>
          <p:cNvPr id="16" name="Title 15" descr="Summary Slide"/>
          <p:cNvSpPr>
            <a:spLocks noGrp="1"/>
          </p:cNvSpPr>
          <p:nvPr>
            <p:ph type="title"/>
          </p:nvPr>
        </p:nvSpPr>
        <p:spPr>
          <a:xfrm>
            <a:off x="0" y="0"/>
            <a:ext cx="9144000" cy="457200"/>
          </a:xfrm>
        </p:spPr>
        <p:txBody>
          <a:bodyPr>
            <a:noAutofit/>
          </a:bodyPr>
          <a:lstStyle/>
          <a:p>
            <a:r>
              <a:rPr lang="en-US" sz="2800" b="1" i="1" dirty="0" smtClean="0">
                <a:solidFill>
                  <a:schemeClr val="tx1"/>
                </a:solidFill>
                <a:latin typeface="+mj-lt"/>
              </a:rPr>
              <a:t>Summary</a:t>
            </a:r>
            <a:endParaRPr lang="en-US" sz="2800" b="1" i="1" dirty="0">
              <a:solidFill>
                <a:schemeClr val="tx1"/>
              </a:solidFill>
              <a:latin typeface="+mj-lt"/>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USARMY HRC Command Building Complex"/>
          <p:cNvPicPr>
            <a:picLocks noChangeAspect="1" noChangeArrowheads="1"/>
          </p:cNvPicPr>
          <p:nvPr/>
        </p:nvPicPr>
        <p:blipFill>
          <a:blip r:embed="rId3" cstate="email"/>
          <a:srcRect/>
          <a:stretch>
            <a:fillRect/>
          </a:stretch>
        </p:blipFill>
        <p:spPr bwMode="auto">
          <a:xfrm>
            <a:off x="864394" y="2438400"/>
            <a:ext cx="7441406" cy="1905000"/>
          </a:xfrm>
          <a:prstGeom prst="rect">
            <a:avLst/>
          </a:prstGeom>
          <a:noFill/>
          <a:ln w="57150" cmpd="thinThick">
            <a:solidFill>
              <a:schemeClr val="tx1"/>
            </a:solidFill>
            <a:bevel/>
          </a:ln>
        </p:spPr>
      </p:pic>
      <p:sp>
        <p:nvSpPr>
          <p:cNvPr id="8" name="Title 1" descr="Questions"/>
          <p:cNvSpPr txBox="1">
            <a:spLocks/>
          </p:cNvSpPr>
          <p:nvPr/>
        </p:nvSpPr>
        <p:spPr bwMode="auto">
          <a:xfrm>
            <a:off x="0" y="0"/>
            <a:ext cx="9144000" cy="457200"/>
          </a:xfrm>
          <a:prstGeom prst="rect">
            <a:avLst/>
          </a:prstGeom>
          <a:noFill/>
          <a:ln w="9525">
            <a:noFill/>
            <a:miter lim="800000"/>
            <a:headEnd/>
            <a:tailEnd/>
          </a:ln>
        </p:spPr>
        <p:txBody>
          <a:bodyPr vert="horz" wrap="square" lIns="91432" tIns="45716" rIns="91432" bIns="45716" numCol="1" anchor="ctr" anchorCtr="0" compatLnSpc="1">
            <a:prstTxWarp prst="textNoShape">
              <a:avLst/>
            </a:prstTxWarp>
          </a:bodyPr>
          <a:lstStyle/>
          <a:p>
            <a:pPr algn="ctr" defTabSz="914485" eaLnBrk="0" fontAlgn="base" hangingPunct="0">
              <a:spcBef>
                <a:spcPct val="0"/>
              </a:spcBef>
              <a:spcAft>
                <a:spcPct val="0"/>
              </a:spcAft>
              <a:defRPr/>
            </a:pPr>
            <a:r>
              <a:rPr lang="en-US" sz="2800" b="1" i="1" kern="0" dirty="0" smtClean="0">
                <a:latin typeface="+mj-lt"/>
                <a:ea typeface="+mj-ea"/>
                <a:cs typeface="Times New Roman" pitchFamily="18" charset="0"/>
              </a:rPr>
              <a:t>Questions</a:t>
            </a:r>
            <a:endParaRPr lang="en-US" sz="2800" b="1" i="1" kern="0" dirty="0" smtClean="0">
              <a:latin typeface="Arial" pitchFamily="34" charset="0"/>
              <a:ea typeface="+mj-ea"/>
              <a:cs typeface="Arial" pitchFamily="34" charset="0"/>
            </a:endParaRPr>
          </a:p>
        </p:txBody>
      </p:sp>
      <p:pic>
        <p:nvPicPr>
          <p:cNvPr id="9" name="Picture 648"/>
          <p:cNvPicPr>
            <a:picLocks noChangeArrowheads="1"/>
          </p:cNvPicPr>
          <p:nvPr/>
        </p:nvPicPr>
        <p:blipFill>
          <a:blip r:embed="rId4" cstate="email"/>
          <a:srcRect/>
          <a:stretch>
            <a:fillRect/>
          </a:stretch>
        </p:blipFill>
        <p:spPr bwMode="auto">
          <a:xfrm>
            <a:off x="6096000" y="1524000"/>
            <a:ext cx="685800" cy="685800"/>
          </a:xfrm>
          <a:prstGeom prst="rect">
            <a:avLst/>
          </a:prstGeom>
          <a:noFill/>
          <a:ln w="12700">
            <a:noFill/>
            <a:miter lim="800000"/>
            <a:headEnd/>
            <a:tailEnd/>
          </a:ln>
        </p:spPr>
      </p:pic>
      <p:pic>
        <p:nvPicPr>
          <p:cNvPr id="10" name="Picture 841" descr="Army Crest (White).GIF"/>
          <p:cNvPicPr>
            <a:picLocks noChangeAspect="1"/>
          </p:cNvPicPr>
          <p:nvPr/>
        </p:nvPicPr>
        <p:blipFill>
          <a:blip r:embed="rId5" cstate="email"/>
          <a:srcRect/>
          <a:stretch>
            <a:fillRect/>
          </a:stretch>
        </p:blipFill>
        <p:spPr bwMode="auto">
          <a:xfrm>
            <a:off x="2362200" y="1485900"/>
            <a:ext cx="723900" cy="723900"/>
          </a:xfrm>
          <a:prstGeom prst="rect">
            <a:avLst/>
          </a:prstGeom>
          <a:noFill/>
          <a:ln w="9525">
            <a:noFill/>
            <a:miter lim="800000"/>
            <a:headEnd/>
            <a:tailEnd/>
          </a:ln>
        </p:spPr>
      </p:pic>
      <p:pic>
        <p:nvPicPr>
          <p:cNvPr id="11" name="Picture 843" descr="AG Directorate.bmp"/>
          <p:cNvPicPr>
            <a:picLocks noChangeAspect="1"/>
          </p:cNvPicPr>
          <p:nvPr/>
        </p:nvPicPr>
        <p:blipFill>
          <a:blip r:embed="rId6" cstate="email"/>
          <a:srcRect/>
          <a:stretch>
            <a:fillRect/>
          </a:stretch>
        </p:blipFill>
        <p:spPr bwMode="auto">
          <a:xfrm>
            <a:off x="5105400" y="1447800"/>
            <a:ext cx="838200" cy="863600"/>
          </a:xfrm>
          <a:prstGeom prst="rect">
            <a:avLst/>
          </a:prstGeom>
          <a:noFill/>
          <a:ln w="9525">
            <a:noFill/>
            <a:miter lim="800000"/>
            <a:headEnd/>
            <a:tailEnd/>
          </a:ln>
        </p:spPr>
      </p:pic>
      <p:pic>
        <p:nvPicPr>
          <p:cNvPr id="12" name="Picture 850" descr="1-Star (Darker).bmp"/>
          <p:cNvPicPr>
            <a:picLocks noChangeAspect="1"/>
          </p:cNvPicPr>
          <p:nvPr/>
        </p:nvPicPr>
        <p:blipFill>
          <a:blip r:embed="rId7" cstate="email">
            <a:clrChange>
              <a:clrFrom>
                <a:srgbClr val="FFFFFF"/>
              </a:clrFrom>
              <a:clrTo>
                <a:srgbClr val="FFFFFF">
                  <a:alpha val="0"/>
                </a:srgbClr>
              </a:clrTo>
            </a:clrChange>
          </a:blip>
          <a:srcRect/>
          <a:stretch>
            <a:fillRect/>
          </a:stretch>
        </p:blipFill>
        <p:spPr bwMode="auto">
          <a:xfrm>
            <a:off x="4191000" y="1600199"/>
            <a:ext cx="762000" cy="534557"/>
          </a:xfrm>
          <a:prstGeom prst="rect">
            <a:avLst/>
          </a:prstGeom>
          <a:noFill/>
          <a:ln w="9525">
            <a:noFill/>
            <a:miter lim="800000"/>
            <a:headEnd/>
            <a:tailEnd/>
          </a:ln>
        </p:spPr>
      </p:pic>
      <p:pic>
        <p:nvPicPr>
          <p:cNvPr id="13" name="Picture 12" descr="United States Army Human Resources Command"/>
          <p:cNvPicPr>
            <a:picLocks noChangeAspect="1" noChangeArrowheads="1"/>
          </p:cNvPicPr>
          <p:nvPr/>
        </p:nvPicPr>
        <p:blipFill>
          <a:blip r:embed="rId8" cstate="email">
            <a:clrChange>
              <a:clrFrom>
                <a:srgbClr val="FFFFFF"/>
              </a:clrFrom>
              <a:clrTo>
                <a:srgbClr val="FFFFFF">
                  <a:alpha val="0"/>
                </a:srgbClr>
              </a:clrTo>
            </a:clrChange>
          </a:blip>
          <a:srcRect/>
          <a:stretch>
            <a:fillRect/>
          </a:stretch>
        </p:blipFill>
        <p:spPr bwMode="auto">
          <a:xfrm>
            <a:off x="3352800" y="1511538"/>
            <a:ext cx="685800" cy="685800"/>
          </a:xfrm>
          <a:prstGeom prst="rect">
            <a:avLst/>
          </a:prstGeom>
          <a:noFill/>
        </p:spPr>
      </p:pic>
    </p:spTree>
    <p:extLst>
      <p:ext uri="{BB962C8B-B14F-4D97-AF65-F5344CB8AC3E}">
        <p14:creationId xmlns:p14="http://schemas.microsoft.com/office/powerpoint/2010/main" val="385801924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The United States Army">
            <a:hlinkClick r:id="rId3"/>
          </p:cNvPr>
          <p:cNvPicPr>
            <a:picLocks noChangeAspect="1" noChangeArrowheads="1"/>
          </p:cNvPicPr>
          <p:nvPr/>
        </p:nvPicPr>
        <p:blipFill>
          <a:blip r:embed="rId4"/>
          <a:srcRect/>
          <a:stretch>
            <a:fillRect/>
          </a:stretch>
        </p:blipFill>
        <p:spPr bwMode="auto">
          <a:xfrm>
            <a:off x="155575" y="-365125"/>
            <a:ext cx="571500" cy="762000"/>
          </a:xfrm>
          <a:prstGeom prst="rect">
            <a:avLst/>
          </a:prstGeom>
          <a:noFill/>
        </p:spPr>
      </p:pic>
      <p:pic>
        <p:nvPicPr>
          <p:cNvPr id="1030" name="Picture 6" descr="The United States Army Logo">
            <a:hlinkClick r:id="rId3"/>
          </p:cNvPr>
          <p:cNvPicPr>
            <a:picLocks noChangeAspect="1" noChangeArrowheads="1"/>
          </p:cNvPicPr>
          <p:nvPr/>
        </p:nvPicPr>
        <p:blipFill>
          <a:blip r:embed="rId4"/>
          <a:srcRect/>
          <a:stretch>
            <a:fillRect/>
          </a:stretch>
        </p:blipFill>
        <p:spPr bwMode="auto">
          <a:xfrm>
            <a:off x="155575" y="-365125"/>
            <a:ext cx="571500" cy="762000"/>
          </a:xfrm>
          <a:prstGeom prst="rect">
            <a:avLst/>
          </a:prstGeom>
          <a:noFill/>
        </p:spPr>
      </p:pic>
      <p:sp>
        <p:nvSpPr>
          <p:cNvPr id="13" name="TextBox 3"/>
          <p:cNvSpPr txBox="1">
            <a:spLocks noChangeArrowheads="1"/>
          </p:cNvSpPr>
          <p:nvPr/>
        </p:nvSpPr>
        <p:spPr bwMode="auto">
          <a:xfrm>
            <a:off x="822960" y="1371600"/>
            <a:ext cx="7498080" cy="2286000"/>
          </a:xfrm>
          <a:prstGeom prst="rect">
            <a:avLst/>
          </a:prstGeom>
          <a:noFill/>
          <a:ln w="9525">
            <a:noFill/>
            <a:miter lim="800000"/>
            <a:headEnd/>
            <a:tailEnd/>
          </a:ln>
        </p:spPr>
        <p:txBody>
          <a:bodyPr wrap="square">
            <a:noAutofit/>
          </a:bodyPr>
          <a:lstStyle/>
          <a:p>
            <a:pPr marL="228600" indent="-228600" fontAlgn="auto">
              <a:spcBef>
                <a:spcPts val="600"/>
              </a:spcBef>
              <a:spcAft>
                <a:spcPts val="0"/>
              </a:spcAft>
              <a:buFont typeface="Wingdings" pitchFamily="2" charset="2"/>
              <a:buChar char="§"/>
            </a:pPr>
            <a:r>
              <a:rPr lang="en-US" sz="2400" dirty="0" smtClean="0">
                <a:latin typeface="Arial" pitchFamily="34" charset="0"/>
                <a:cs typeface="Arial" pitchFamily="34" charset="0"/>
              </a:rPr>
              <a:t>Background</a:t>
            </a:r>
            <a:endParaRPr lang="en-US" sz="2400" dirty="0">
              <a:solidFill>
                <a:prstClr val="black"/>
              </a:solidFill>
              <a:latin typeface="Arial" pitchFamily="34" charset="0"/>
              <a:cs typeface="Arial" pitchFamily="34" charset="0"/>
            </a:endParaRPr>
          </a:p>
          <a:p>
            <a:pPr marL="228600" indent="-228600" fontAlgn="auto">
              <a:spcBef>
                <a:spcPts val="600"/>
              </a:spcBef>
              <a:spcAft>
                <a:spcPts val="0"/>
              </a:spcAft>
              <a:buFont typeface="Wingdings" pitchFamily="2" charset="2"/>
              <a:buChar char="§"/>
            </a:pPr>
            <a:r>
              <a:rPr lang="en-US" sz="2400" dirty="0" smtClean="0">
                <a:solidFill>
                  <a:prstClr val="black"/>
                </a:solidFill>
                <a:latin typeface="Arial" pitchFamily="34" charset="0"/>
                <a:cs typeface="Arial" pitchFamily="34" charset="0"/>
              </a:rPr>
              <a:t>Approved Changes</a:t>
            </a:r>
          </a:p>
          <a:p>
            <a:pPr marL="228600" indent="-228600" fontAlgn="auto">
              <a:spcBef>
                <a:spcPts val="600"/>
              </a:spcBef>
              <a:spcAft>
                <a:spcPts val="0"/>
              </a:spcAft>
              <a:buFont typeface="Wingdings" pitchFamily="2" charset="2"/>
              <a:buChar char="§"/>
            </a:pPr>
            <a:r>
              <a:rPr lang="en-US" sz="2400" dirty="0" smtClean="0">
                <a:solidFill>
                  <a:prstClr val="black"/>
                </a:solidFill>
                <a:latin typeface="Arial" pitchFamily="34" charset="0"/>
                <a:cs typeface="Arial" pitchFamily="34" charset="0"/>
              </a:rPr>
              <a:t>NCOER Support Form and Grade Plate NCOERs</a:t>
            </a:r>
          </a:p>
          <a:p>
            <a:pPr marL="228600" indent="-228600" fontAlgn="auto">
              <a:spcBef>
                <a:spcPts val="600"/>
              </a:spcBef>
              <a:spcAft>
                <a:spcPts val="0"/>
              </a:spcAft>
              <a:buFont typeface="Wingdings" pitchFamily="2" charset="2"/>
              <a:buChar char="§"/>
            </a:pPr>
            <a:r>
              <a:rPr lang="en-US" sz="2400" dirty="0" smtClean="0">
                <a:solidFill>
                  <a:prstClr val="black"/>
                </a:solidFill>
                <a:latin typeface="Arial" pitchFamily="34" charset="0"/>
                <a:cs typeface="Arial" pitchFamily="34" charset="0"/>
              </a:rPr>
              <a:t>Rater Tendency Label</a:t>
            </a:r>
          </a:p>
          <a:p>
            <a:pPr marL="228600" indent="-228600" fontAlgn="auto">
              <a:spcBef>
                <a:spcPts val="600"/>
              </a:spcBef>
              <a:spcAft>
                <a:spcPts val="0"/>
              </a:spcAft>
              <a:buFont typeface="Wingdings" pitchFamily="2" charset="2"/>
              <a:buChar char="§"/>
            </a:pPr>
            <a:r>
              <a:rPr lang="en-US" sz="2400" dirty="0" smtClean="0">
                <a:solidFill>
                  <a:prstClr val="black"/>
                </a:solidFill>
                <a:latin typeface="Arial" pitchFamily="34" charset="0"/>
                <a:cs typeface="Arial" pitchFamily="34" charset="0"/>
              </a:rPr>
              <a:t>Senior Rater Profile Label</a:t>
            </a:r>
          </a:p>
          <a:p>
            <a:pPr marL="228600" indent="-228600" fontAlgn="auto">
              <a:spcBef>
                <a:spcPts val="600"/>
              </a:spcBef>
              <a:spcAft>
                <a:spcPts val="0"/>
              </a:spcAft>
              <a:buFont typeface="Wingdings" pitchFamily="2" charset="2"/>
              <a:buChar char="§"/>
            </a:pPr>
            <a:endParaRPr lang="en-US" sz="2400" b="1" dirty="0" smtClean="0">
              <a:solidFill>
                <a:prstClr val="black"/>
              </a:solidFill>
              <a:latin typeface="Arial" pitchFamily="34" charset="0"/>
              <a:cs typeface="Arial" pitchFamily="34" charset="0"/>
            </a:endParaRPr>
          </a:p>
          <a:p>
            <a:pPr marL="228600" indent="-228600" fontAlgn="auto">
              <a:spcBef>
                <a:spcPts val="600"/>
              </a:spcBef>
              <a:spcAft>
                <a:spcPts val="0"/>
              </a:spcAft>
              <a:buFont typeface="Wingdings" pitchFamily="2" charset="2"/>
              <a:buChar char="§"/>
            </a:pPr>
            <a:endParaRPr lang="en-US" sz="2400" b="1" dirty="0" smtClean="0">
              <a:solidFill>
                <a:prstClr val="black"/>
              </a:solidFill>
              <a:latin typeface="Arial" pitchFamily="34" charset="0"/>
              <a:cs typeface="Arial" pitchFamily="34" charset="0"/>
            </a:endParaRPr>
          </a:p>
          <a:p>
            <a:pPr marL="228600" indent="-228600" fontAlgn="auto">
              <a:spcBef>
                <a:spcPts val="600"/>
              </a:spcBef>
              <a:spcAft>
                <a:spcPts val="0"/>
              </a:spcAft>
              <a:buFont typeface="Wingdings" pitchFamily="2" charset="2"/>
              <a:buChar char="§"/>
            </a:pPr>
            <a:endParaRPr lang="en-US" sz="2400" b="1" dirty="0" smtClean="0">
              <a:latin typeface="Arial" pitchFamily="34" charset="0"/>
              <a:cs typeface="Arial" pitchFamily="34" charset="0"/>
            </a:endParaRPr>
          </a:p>
        </p:txBody>
      </p:sp>
      <p:sp>
        <p:nvSpPr>
          <p:cNvPr id="16" name="Title 15"/>
          <p:cNvSpPr>
            <a:spLocks noGrp="1"/>
          </p:cNvSpPr>
          <p:nvPr>
            <p:ph type="title"/>
          </p:nvPr>
        </p:nvSpPr>
        <p:spPr>
          <a:xfrm>
            <a:off x="0" y="0"/>
            <a:ext cx="9144000" cy="457200"/>
          </a:xfrm>
        </p:spPr>
        <p:txBody>
          <a:bodyPr>
            <a:noAutofit/>
          </a:bodyPr>
          <a:lstStyle/>
          <a:p>
            <a:r>
              <a:rPr lang="en-US" sz="2800" b="1" i="1" dirty="0" smtClean="0">
                <a:solidFill>
                  <a:schemeClr val="tx1"/>
                </a:solidFill>
                <a:latin typeface="+mj-lt"/>
              </a:rPr>
              <a:t>Agenda</a:t>
            </a:r>
            <a:endParaRPr lang="en-US" sz="2800" b="1" i="1" dirty="0">
              <a:solidFill>
                <a:schemeClr val="tx1"/>
              </a:solidFill>
              <a:latin typeface="+mj-l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The United States Army Logo">
            <a:hlinkClick r:id="rId3"/>
          </p:cNvPr>
          <p:cNvPicPr>
            <a:picLocks noChangeAspect="1" noChangeArrowheads="1"/>
          </p:cNvPicPr>
          <p:nvPr/>
        </p:nvPicPr>
        <p:blipFill>
          <a:blip r:embed="rId4"/>
          <a:srcRect/>
          <a:stretch>
            <a:fillRect/>
          </a:stretch>
        </p:blipFill>
        <p:spPr bwMode="auto">
          <a:xfrm>
            <a:off x="155575" y="-365125"/>
            <a:ext cx="571500" cy="762000"/>
          </a:xfrm>
          <a:prstGeom prst="rect">
            <a:avLst/>
          </a:prstGeom>
          <a:noFill/>
        </p:spPr>
      </p:pic>
      <p:pic>
        <p:nvPicPr>
          <p:cNvPr id="1030" name="Picture 6" descr="The United States Army">
            <a:hlinkClick r:id="rId3"/>
          </p:cNvPr>
          <p:cNvPicPr>
            <a:picLocks noChangeAspect="1" noChangeArrowheads="1"/>
          </p:cNvPicPr>
          <p:nvPr/>
        </p:nvPicPr>
        <p:blipFill>
          <a:blip r:embed="rId4"/>
          <a:srcRect/>
          <a:stretch>
            <a:fillRect/>
          </a:stretch>
        </p:blipFill>
        <p:spPr bwMode="auto">
          <a:xfrm>
            <a:off x="155575" y="-365125"/>
            <a:ext cx="571500" cy="762000"/>
          </a:xfrm>
          <a:prstGeom prst="rect">
            <a:avLst/>
          </a:prstGeom>
          <a:noFill/>
        </p:spPr>
      </p:pic>
      <p:sp>
        <p:nvSpPr>
          <p:cNvPr id="13" name="TextBox 3" descr="Background Slide with Necessary information"/>
          <p:cNvSpPr txBox="1">
            <a:spLocks noChangeArrowheads="1"/>
          </p:cNvSpPr>
          <p:nvPr/>
        </p:nvSpPr>
        <p:spPr bwMode="auto">
          <a:xfrm>
            <a:off x="0" y="1371600"/>
            <a:ext cx="6477000" cy="4754880"/>
          </a:xfrm>
          <a:prstGeom prst="rect">
            <a:avLst/>
          </a:prstGeom>
          <a:noFill/>
          <a:ln w="9525">
            <a:noFill/>
            <a:miter lim="800000"/>
            <a:headEnd/>
            <a:tailEnd/>
          </a:ln>
        </p:spPr>
        <p:txBody>
          <a:bodyPr wrap="square">
            <a:noAutofit/>
          </a:bodyPr>
          <a:lstStyle/>
          <a:p>
            <a:pPr marL="228600" indent="-228600" fontAlgn="auto">
              <a:spcBef>
                <a:spcPts val="600"/>
              </a:spcBef>
              <a:spcAft>
                <a:spcPts val="0"/>
              </a:spcAft>
              <a:buFont typeface="Wingdings" pitchFamily="2" charset="2"/>
              <a:buChar char="§"/>
            </a:pPr>
            <a:r>
              <a:rPr lang="en-US" sz="2000" b="1" dirty="0" smtClean="0">
                <a:latin typeface="Arial" pitchFamily="34" charset="0"/>
                <a:cs typeface="Arial" pitchFamily="34" charset="0"/>
              </a:rPr>
              <a:t>Key Focus of the Evaluation Reporting System Review:</a:t>
            </a:r>
            <a:endParaRPr lang="en-US" sz="2000" b="1" dirty="0">
              <a:latin typeface="Arial"/>
              <a:cs typeface="Arial" pitchFamily="34" charset="0"/>
            </a:endParaRPr>
          </a:p>
          <a:p>
            <a:pPr lvl="1" indent="-228600" fontAlgn="auto">
              <a:spcBef>
                <a:spcPts val="600"/>
              </a:spcBef>
              <a:spcAft>
                <a:spcPts val="0"/>
              </a:spcAft>
              <a:buClr>
                <a:schemeClr val="tx1"/>
              </a:buClr>
              <a:buFont typeface="Arial" pitchFamily="34" charset="0"/>
              <a:buChar char="−"/>
            </a:pPr>
            <a:r>
              <a:rPr lang="en-US" dirty="0" smtClean="0">
                <a:latin typeface="Arial"/>
                <a:cs typeface="Arial" pitchFamily="34" charset="0"/>
              </a:rPr>
              <a:t>Reflect current leadership doctrine (ADP 6-22)</a:t>
            </a:r>
            <a:endParaRPr lang="en-US" dirty="0">
              <a:latin typeface="Arial"/>
              <a:cs typeface="Arial" pitchFamily="34" charset="0"/>
            </a:endParaRPr>
          </a:p>
          <a:p>
            <a:pPr lvl="1" indent="-228600" fontAlgn="auto">
              <a:spcBef>
                <a:spcPts val="600"/>
              </a:spcBef>
              <a:spcAft>
                <a:spcPts val="0"/>
              </a:spcAft>
              <a:buClr>
                <a:schemeClr val="tx1"/>
              </a:buClr>
              <a:buFont typeface="Arial" pitchFamily="34" charset="0"/>
              <a:buChar char="−"/>
            </a:pPr>
            <a:r>
              <a:rPr lang="en-US" dirty="0" smtClean="0">
                <a:latin typeface="Arial"/>
                <a:cs typeface="Arial" pitchFamily="34" charset="0"/>
              </a:rPr>
              <a:t>Establish and enforce rating official accountability</a:t>
            </a:r>
          </a:p>
          <a:p>
            <a:pPr lvl="1" indent="-228600" fontAlgn="auto">
              <a:spcBef>
                <a:spcPts val="600"/>
              </a:spcBef>
              <a:spcAft>
                <a:spcPts val="0"/>
              </a:spcAft>
              <a:buClr>
                <a:schemeClr val="tx1"/>
              </a:buClr>
              <a:buFont typeface="Arial" pitchFamily="34" charset="0"/>
              <a:buChar char="−"/>
            </a:pPr>
            <a:r>
              <a:rPr lang="en-US" dirty="0" smtClean="0">
                <a:latin typeface="Arial"/>
                <a:cs typeface="Arial" pitchFamily="34" charset="0"/>
              </a:rPr>
              <a:t>Address the “one-size-fits-all”</a:t>
            </a:r>
          </a:p>
          <a:p>
            <a:pPr marL="228600" lvl="1" indent="-228600" fontAlgn="auto">
              <a:spcBef>
                <a:spcPts val="600"/>
              </a:spcBef>
              <a:spcAft>
                <a:spcPts val="0"/>
              </a:spcAft>
              <a:buClr>
                <a:schemeClr val="tx1"/>
              </a:buClr>
              <a:buFont typeface="Wingdings" pitchFamily="2" charset="2"/>
              <a:buChar char="§"/>
            </a:pPr>
            <a:r>
              <a:rPr lang="en-US" sz="2000" b="1" dirty="0" smtClean="0">
                <a:latin typeface="Arial"/>
                <a:cs typeface="Arial" pitchFamily="34" charset="0"/>
              </a:rPr>
              <a:t>Development Process:</a:t>
            </a:r>
          </a:p>
          <a:p>
            <a:pPr marL="452438" lvl="1" indent="-233363" fontAlgn="auto">
              <a:spcBef>
                <a:spcPts val="600"/>
              </a:spcBef>
              <a:spcAft>
                <a:spcPts val="0"/>
              </a:spcAft>
              <a:buFont typeface="Arial" pitchFamily="34" charset="0"/>
              <a:buChar char="−"/>
            </a:pPr>
            <a:r>
              <a:rPr lang="en-US" dirty="0" smtClean="0">
                <a:latin typeface="Arial"/>
                <a:cs typeface="Arial" pitchFamily="34" charset="0"/>
              </a:rPr>
              <a:t>Current NCOER implemented in 1987</a:t>
            </a:r>
            <a:endParaRPr lang="en-US" dirty="0">
              <a:latin typeface="Arial"/>
              <a:cs typeface="Arial" pitchFamily="34" charset="0"/>
            </a:endParaRPr>
          </a:p>
          <a:p>
            <a:pPr marL="452438" lvl="1" indent="-233363" fontAlgn="auto">
              <a:spcBef>
                <a:spcPts val="600"/>
              </a:spcBef>
              <a:spcAft>
                <a:spcPts val="0"/>
              </a:spcAft>
              <a:buFont typeface="Arial" pitchFamily="34" charset="0"/>
              <a:buChar char="−"/>
            </a:pPr>
            <a:r>
              <a:rPr lang="en-US" dirty="0" smtClean="0">
                <a:latin typeface="Arial"/>
                <a:cs typeface="Arial" pitchFamily="34" charset="0"/>
              </a:rPr>
              <a:t>Proposed changes based on the following:</a:t>
            </a:r>
          </a:p>
          <a:p>
            <a:pPr marL="685800" lvl="1" indent="-233363" fontAlgn="auto">
              <a:spcBef>
                <a:spcPts val="600"/>
              </a:spcBef>
              <a:spcAft>
                <a:spcPts val="0"/>
              </a:spcAft>
              <a:buFont typeface="Arial" pitchFamily="34" charset="0"/>
              <a:buChar char="•"/>
            </a:pPr>
            <a:r>
              <a:rPr lang="en-US" sz="1600" dirty="0" smtClean="0">
                <a:latin typeface="Arial"/>
                <a:cs typeface="Arial" pitchFamily="34" charset="0"/>
              </a:rPr>
              <a:t>38</a:t>
            </a:r>
            <a:r>
              <a:rPr lang="en-US" sz="1600" baseline="30000" dirty="0" smtClean="0">
                <a:latin typeface="Arial"/>
                <a:cs typeface="Arial" pitchFamily="34" charset="0"/>
              </a:rPr>
              <a:t>th</a:t>
            </a:r>
            <a:r>
              <a:rPr lang="en-US" sz="1600" dirty="0" smtClean="0">
                <a:latin typeface="Arial"/>
                <a:cs typeface="Arial" pitchFamily="34" charset="0"/>
              </a:rPr>
              <a:t> CSA Strategic Priorities</a:t>
            </a:r>
          </a:p>
          <a:p>
            <a:pPr marL="690563" lvl="1" indent="-233363" fontAlgn="auto">
              <a:spcBef>
                <a:spcPts val="600"/>
              </a:spcBef>
              <a:spcAft>
                <a:spcPts val="0"/>
              </a:spcAft>
              <a:buFont typeface="Arial" pitchFamily="34" charset="0"/>
              <a:buChar char="•"/>
            </a:pPr>
            <a:r>
              <a:rPr lang="en-US" sz="1600" dirty="0" smtClean="0">
                <a:latin typeface="Arial"/>
                <a:cs typeface="Arial" pitchFamily="34" charset="0"/>
              </a:rPr>
              <a:t>DA Centralized Selection Board comments</a:t>
            </a:r>
          </a:p>
          <a:p>
            <a:pPr marL="690563" lvl="1" indent="-233363" fontAlgn="auto">
              <a:spcBef>
                <a:spcPts val="600"/>
              </a:spcBef>
              <a:spcAft>
                <a:spcPts val="0"/>
              </a:spcAft>
              <a:buFont typeface="Arial" pitchFamily="34" charset="0"/>
              <a:buChar char="•"/>
            </a:pPr>
            <a:r>
              <a:rPr lang="en-US" sz="1600" dirty="0" smtClean="0">
                <a:latin typeface="Arial"/>
                <a:cs typeface="Arial" pitchFamily="34" charset="0"/>
              </a:rPr>
              <a:t>Field input</a:t>
            </a:r>
          </a:p>
          <a:p>
            <a:pPr marL="690563" lvl="1" indent="-233363" fontAlgn="auto">
              <a:spcBef>
                <a:spcPts val="600"/>
              </a:spcBef>
              <a:spcAft>
                <a:spcPts val="0"/>
              </a:spcAft>
              <a:buFont typeface="Arial" pitchFamily="34" charset="0"/>
              <a:buChar char="•"/>
            </a:pPr>
            <a:r>
              <a:rPr lang="en-US" sz="1600" dirty="0" smtClean="0">
                <a:latin typeface="Arial"/>
                <a:cs typeface="Arial" pitchFamily="34" charset="0"/>
              </a:rPr>
              <a:t>Lessons learned during fielding of OER</a:t>
            </a:r>
          </a:p>
          <a:p>
            <a:pPr marL="452438" lvl="1" indent="-233363" fontAlgn="auto">
              <a:spcBef>
                <a:spcPts val="600"/>
              </a:spcBef>
              <a:spcAft>
                <a:spcPts val="0"/>
              </a:spcAft>
              <a:buFont typeface="Arial" pitchFamily="34" charset="0"/>
              <a:buChar char="−"/>
            </a:pPr>
            <a:r>
              <a:rPr lang="en-US" dirty="0" smtClean="0">
                <a:latin typeface="Arial"/>
                <a:cs typeface="Arial" pitchFamily="34" charset="0"/>
              </a:rPr>
              <a:t>Mirrors development of OER with modification by Army Leaders</a:t>
            </a:r>
            <a:endParaRPr lang="en-US" dirty="0">
              <a:solidFill>
                <a:prstClr val="black"/>
              </a:solidFill>
              <a:latin typeface="Arial" pitchFamily="34" charset="0"/>
              <a:cs typeface="Arial" pitchFamily="34" charset="0"/>
            </a:endParaRPr>
          </a:p>
        </p:txBody>
      </p:sp>
      <p:sp>
        <p:nvSpPr>
          <p:cNvPr id="14" name="TextBox 17"/>
          <p:cNvSpPr txBox="1">
            <a:spLocks noChangeArrowheads="1"/>
          </p:cNvSpPr>
          <p:nvPr/>
        </p:nvSpPr>
        <p:spPr bwMode="auto">
          <a:xfrm>
            <a:off x="6477000" y="1371600"/>
            <a:ext cx="2590800" cy="4401205"/>
          </a:xfrm>
          <a:prstGeom prst="rect">
            <a:avLst/>
          </a:prstGeom>
          <a:noFill/>
          <a:ln w="25400">
            <a:solidFill>
              <a:schemeClr val="tx1"/>
            </a:solidFill>
            <a:miter lim="800000"/>
            <a:headEnd/>
            <a:tailEnd/>
          </a:ln>
        </p:spPr>
        <p:txBody>
          <a:bodyPr wrap="square">
            <a:spAutoFit/>
          </a:bodyPr>
          <a:lstStyle/>
          <a:p>
            <a:pPr algn="ctr" fontAlgn="auto">
              <a:spcBef>
                <a:spcPts val="0"/>
              </a:spcBef>
              <a:spcAft>
                <a:spcPts val="0"/>
              </a:spcAft>
            </a:pPr>
            <a:r>
              <a:rPr lang="en-US" sz="1400" u="sng" dirty="0">
                <a:solidFill>
                  <a:prstClr val="black"/>
                </a:solidFill>
                <a:latin typeface="Arial" pitchFamily="34" charset="0"/>
                <a:cs typeface="Arial" pitchFamily="34" charset="0"/>
              </a:rPr>
              <a:t>Informed By</a:t>
            </a:r>
            <a:r>
              <a:rPr lang="en-US" sz="1400" u="sng" dirty="0" smtClean="0">
                <a:solidFill>
                  <a:prstClr val="black"/>
                </a:solidFill>
                <a:latin typeface="Arial" pitchFamily="34" charset="0"/>
                <a:cs typeface="Arial" pitchFamily="34" charset="0"/>
              </a:rPr>
              <a:t>:</a:t>
            </a:r>
          </a:p>
          <a:p>
            <a:pPr fontAlgn="auto">
              <a:spcBef>
                <a:spcPts val="0"/>
              </a:spcBef>
              <a:spcAft>
                <a:spcPts val="0"/>
              </a:spcAft>
            </a:pPr>
            <a:endParaRPr lang="en-US" sz="1400" u="sng" dirty="0">
              <a:solidFill>
                <a:prstClr val="black"/>
              </a:solidFill>
              <a:latin typeface="Arial" pitchFamily="34" charset="0"/>
              <a:cs typeface="Arial" pitchFamily="34" charset="0"/>
            </a:endParaRPr>
          </a:p>
          <a:p>
            <a:pPr marL="168275" indent="-168275" fontAlgn="auto">
              <a:spcBef>
                <a:spcPts val="0"/>
              </a:spcBef>
              <a:spcAft>
                <a:spcPts val="0"/>
              </a:spcAft>
              <a:buFont typeface="Wingdings" pitchFamily="2" charset="2"/>
              <a:buChar char="§"/>
            </a:pPr>
            <a:r>
              <a:rPr lang="en-US" sz="1400" dirty="0" smtClean="0">
                <a:solidFill>
                  <a:prstClr val="black"/>
                </a:solidFill>
                <a:latin typeface="Arial" pitchFamily="34" charset="0"/>
                <a:cs typeface="Arial" pitchFamily="34" charset="0"/>
              </a:rPr>
              <a:t>SECARMY Guidance</a:t>
            </a:r>
          </a:p>
          <a:p>
            <a:pPr marL="168275" indent="-168275" fontAlgn="auto">
              <a:spcBef>
                <a:spcPts val="0"/>
              </a:spcBef>
              <a:spcAft>
                <a:spcPts val="0"/>
              </a:spcAft>
              <a:buFont typeface="Wingdings" pitchFamily="2" charset="2"/>
              <a:buChar char="§"/>
            </a:pPr>
            <a:r>
              <a:rPr lang="en-US" sz="1400" dirty="0" smtClean="0">
                <a:solidFill>
                  <a:prstClr val="black"/>
                </a:solidFill>
                <a:latin typeface="Arial" pitchFamily="34" charset="0"/>
                <a:cs typeface="Arial" pitchFamily="34" charset="0"/>
              </a:rPr>
              <a:t>38th CSA reshaping and approval</a:t>
            </a:r>
            <a:endParaRPr lang="en-US" sz="1400" dirty="0">
              <a:solidFill>
                <a:prstClr val="black"/>
              </a:solidFill>
              <a:latin typeface="Arial" pitchFamily="34" charset="0"/>
              <a:cs typeface="Arial" pitchFamily="34" charset="0"/>
            </a:endParaRPr>
          </a:p>
          <a:p>
            <a:pPr marL="168275" indent="-168275" fontAlgn="auto">
              <a:spcBef>
                <a:spcPts val="0"/>
              </a:spcBef>
              <a:spcAft>
                <a:spcPts val="0"/>
              </a:spcAft>
              <a:buFont typeface="Wingdings" pitchFamily="2" charset="2"/>
              <a:buChar char="§"/>
            </a:pPr>
            <a:r>
              <a:rPr lang="en-US" sz="1400" dirty="0" smtClean="0">
                <a:solidFill>
                  <a:prstClr val="black"/>
                </a:solidFill>
                <a:latin typeface="Arial" pitchFamily="34" charset="0"/>
                <a:cs typeface="Arial" pitchFamily="34" charset="0"/>
              </a:rPr>
              <a:t>SMA, Board of Directors, and NCO Working Groups</a:t>
            </a:r>
          </a:p>
          <a:p>
            <a:pPr marL="168275" indent="-168275" fontAlgn="auto">
              <a:spcBef>
                <a:spcPts val="0"/>
              </a:spcBef>
              <a:spcAft>
                <a:spcPts val="0"/>
              </a:spcAft>
              <a:buFont typeface="Wingdings" pitchFamily="2" charset="2"/>
              <a:buChar char="§"/>
            </a:pPr>
            <a:r>
              <a:rPr lang="en-US" sz="1400" dirty="0" smtClean="0">
                <a:solidFill>
                  <a:prstClr val="black"/>
                </a:solidFill>
                <a:latin typeface="Arial" pitchFamily="34" charset="0"/>
                <a:cs typeface="Arial" pitchFamily="34" charset="0"/>
              </a:rPr>
              <a:t>Other </a:t>
            </a:r>
            <a:r>
              <a:rPr lang="en-US" sz="1400" dirty="0">
                <a:solidFill>
                  <a:prstClr val="black"/>
                </a:solidFill>
                <a:latin typeface="Arial" pitchFamily="34" charset="0"/>
                <a:cs typeface="Arial" pitchFamily="34" charset="0"/>
              </a:rPr>
              <a:t>Services and Industry </a:t>
            </a:r>
            <a:r>
              <a:rPr lang="en-US" sz="1400" dirty="0" smtClean="0">
                <a:solidFill>
                  <a:prstClr val="black"/>
                </a:solidFill>
                <a:latin typeface="Arial" pitchFamily="34" charset="0"/>
                <a:cs typeface="Arial" pitchFamily="34" charset="0"/>
              </a:rPr>
              <a:t>review</a:t>
            </a:r>
          </a:p>
          <a:p>
            <a:pPr marL="168275" indent="-168275" fontAlgn="auto">
              <a:spcBef>
                <a:spcPts val="0"/>
              </a:spcBef>
              <a:spcAft>
                <a:spcPts val="0"/>
              </a:spcAft>
              <a:buFont typeface="Wingdings" pitchFamily="2" charset="2"/>
              <a:buChar char="§"/>
            </a:pPr>
            <a:r>
              <a:rPr lang="en-US" sz="1400" dirty="0" smtClean="0">
                <a:solidFill>
                  <a:prstClr val="black"/>
                </a:solidFill>
                <a:latin typeface="Arial" pitchFamily="34" charset="0"/>
                <a:cs typeface="Arial" pitchFamily="34" charset="0"/>
              </a:rPr>
              <a:t>HQDA Centralized Selection </a:t>
            </a:r>
            <a:r>
              <a:rPr lang="en-US" sz="1400" dirty="0">
                <a:solidFill>
                  <a:prstClr val="black"/>
                </a:solidFill>
                <a:latin typeface="Arial" pitchFamily="34" charset="0"/>
                <a:cs typeface="Arial" pitchFamily="34" charset="0"/>
              </a:rPr>
              <a:t>Board </a:t>
            </a:r>
            <a:r>
              <a:rPr lang="en-US" sz="1400" dirty="0" smtClean="0">
                <a:solidFill>
                  <a:prstClr val="black"/>
                </a:solidFill>
                <a:latin typeface="Arial" pitchFamily="34" charset="0"/>
                <a:cs typeface="Arial" pitchFamily="34" charset="0"/>
              </a:rPr>
              <a:t>AARs</a:t>
            </a:r>
          </a:p>
          <a:p>
            <a:pPr marL="168275" indent="-168275" fontAlgn="auto">
              <a:spcBef>
                <a:spcPts val="0"/>
              </a:spcBef>
              <a:spcAft>
                <a:spcPts val="0"/>
              </a:spcAft>
              <a:buFont typeface="Wingdings" pitchFamily="2" charset="2"/>
              <a:buChar char="§"/>
            </a:pPr>
            <a:r>
              <a:rPr lang="en-US" sz="1400" dirty="0" smtClean="0">
                <a:latin typeface="Arial" pitchFamily="34" charset="0"/>
                <a:cs typeface="Arial" pitchFamily="34" charset="0"/>
              </a:rPr>
              <a:t>General Officer Steering Committee / Council of Colonels</a:t>
            </a:r>
          </a:p>
          <a:p>
            <a:pPr marL="168275" indent="-168275">
              <a:buFont typeface="Wingdings" pitchFamily="2" charset="2"/>
              <a:buChar char="§"/>
            </a:pPr>
            <a:r>
              <a:rPr lang="en-US" sz="1400" dirty="0" smtClean="0">
                <a:solidFill>
                  <a:prstClr val="black"/>
                </a:solidFill>
                <a:latin typeface="Arial" pitchFamily="34" charset="0"/>
                <a:cs typeface="Arial" pitchFamily="34" charset="0"/>
              </a:rPr>
              <a:t>ADP 6-0 and ADP 6-22</a:t>
            </a:r>
            <a:endParaRPr lang="en-US" sz="1400" dirty="0">
              <a:solidFill>
                <a:prstClr val="black"/>
              </a:solidFill>
              <a:latin typeface="Arial" pitchFamily="34" charset="0"/>
              <a:cs typeface="Arial" pitchFamily="34" charset="0"/>
            </a:endParaRPr>
          </a:p>
          <a:p>
            <a:pPr marL="168275" indent="-168275">
              <a:buFont typeface="Wingdings" pitchFamily="2" charset="2"/>
              <a:buChar char="§"/>
            </a:pPr>
            <a:r>
              <a:rPr lang="en-US" sz="1400" dirty="0" smtClean="0">
                <a:solidFill>
                  <a:prstClr val="black"/>
                </a:solidFill>
                <a:latin typeface="Arial" pitchFamily="34" charset="0"/>
                <a:cs typeface="Arial" pitchFamily="34" charset="0"/>
              </a:rPr>
              <a:t>Profession of Arms Forum</a:t>
            </a:r>
          </a:p>
          <a:p>
            <a:pPr marL="168275" indent="-168275" fontAlgn="auto">
              <a:spcBef>
                <a:spcPts val="0"/>
              </a:spcBef>
              <a:spcAft>
                <a:spcPts val="0"/>
              </a:spcAft>
              <a:buFont typeface="Wingdings" pitchFamily="2" charset="2"/>
              <a:buChar char="§"/>
            </a:pPr>
            <a:r>
              <a:rPr lang="en-US" sz="1400" dirty="0" smtClean="0">
                <a:solidFill>
                  <a:prstClr val="black"/>
                </a:solidFill>
                <a:latin typeface="Arial" pitchFamily="34" charset="0"/>
                <a:cs typeface="Arial" pitchFamily="34" charset="0"/>
              </a:rPr>
              <a:t>Army </a:t>
            </a:r>
            <a:r>
              <a:rPr lang="en-US" sz="1400" dirty="0">
                <a:solidFill>
                  <a:prstClr val="black"/>
                </a:solidFill>
                <a:latin typeface="Arial" pitchFamily="34" charset="0"/>
                <a:cs typeface="Arial" pitchFamily="34" charset="0"/>
              </a:rPr>
              <a:t>White Paper, The Profession of </a:t>
            </a:r>
            <a:r>
              <a:rPr lang="en-US" sz="1400" dirty="0" smtClean="0">
                <a:solidFill>
                  <a:prstClr val="black"/>
                </a:solidFill>
                <a:latin typeface="Arial" pitchFamily="34" charset="0"/>
                <a:cs typeface="Arial" pitchFamily="34" charset="0"/>
              </a:rPr>
              <a:t>Arms</a:t>
            </a:r>
          </a:p>
          <a:p>
            <a:pPr marL="168275" indent="-168275" fontAlgn="auto">
              <a:spcBef>
                <a:spcPts val="0"/>
              </a:spcBef>
              <a:spcAft>
                <a:spcPts val="0"/>
              </a:spcAft>
              <a:buFont typeface="Wingdings" pitchFamily="2" charset="2"/>
              <a:buChar char="§"/>
            </a:pPr>
            <a:r>
              <a:rPr lang="en-US" sz="1400" dirty="0" smtClean="0">
                <a:solidFill>
                  <a:prstClr val="black"/>
                </a:solidFill>
                <a:latin typeface="Arial" pitchFamily="34" charset="0"/>
                <a:cs typeface="Arial" pitchFamily="34" charset="0"/>
              </a:rPr>
              <a:t>Army </a:t>
            </a:r>
            <a:r>
              <a:rPr lang="en-US" sz="1400" dirty="0">
                <a:solidFill>
                  <a:prstClr val="black"/>
                </a:solidFill>
                <a:latin typeface="Arial" pitchFamily="34" charset="0"/>
                <a:cs typeface="Arial" pitchFamily="34" charset="0"/>
              </a:rPr>
              <a:t>Leader Development </a:t>
            </a:r>
            <a:r>
              <a:rPr lang="en-US" sz="1400" dirty="0" smtClean="0">
                <a:solidFill>
                  <a:prstClr val="black"/>
                </a:solidFill>
                <a:latin typeface="Arial" pitchFamily="34" charset="0"/>
                <a:cs typeface="Arial" pitchFamily="34" charset="0"/>
              </a:rPr>
              <a:t>Strategy</a:t>
            </a:r>
          </a:p>
        </p:txBody>
      </p:sp>
      <p:sp>
        <p:nvSpPr>
          <p:cNvPr id="16" name="Title 15" descr="BACKGROUND SLIDE"/>
          <p:cNvSpPr>
            <a:spLocks noGrp="1"/>
          </p:cNvSpPr>
          <p:nvPr>
            <p:ph type="title"/>
          </p:nvPr>
        </p:nvSpPr>
        <p:spPr>
          <a:xfrm>
            <a:off x="0" y="0"/>
            <a:ext cx="9144000" cy="457200"/>
          </a:xfrm>
        </p:spPr>
        <p:txBody>
          <a:bodyPr>
            <a:noAutofit/>
          </a:bodyPr>
          <a:lstStyle/>
          <a:p>
            <a:r>
              <a:rPr lang="en-US" sz="2800" b="1" i="1" dirty="0" smtClean="0">
                <a:solidFill>
                  <a:schemeClr val="tx1"/>
                </a:solidFill>
                <a:latin typeface="+mj-lt"/>
              </a:rPr>
              <a:t>Background</a:t>
            </a:r>
            <a:endParaRPr lang="en-US" sz="2800" b="1" i="1" dirty="0">
              <a:solidFill>
                <a:schemeClr val="tx1"/>
              </a:solidFill>
              <a:latin typeface="+mj-lt"/>
            </a:endParaRPr>
          </a:p>
        </p:txBody>
      </p:sp>
      <p:sp>
        <p:nvSpPr>
          <p:cNvPr id="8" name="Rectangle 7" descr="Yellow highlighted Note about NCOER primary tool documenting performance"/>
          <p:cNvSpPr/>
          <p:nvPr/>
        </p:nvSpPr>
        <p:spPr>
          <a:xfrm>
            <a:off x="457200" y="6126480"/>
            <a:ext cx="8229600" cy="365760"/>
          </a:xfrm>
          <a:prstGeom prst="rect">
            <a:avLst/>
          </a:prstGeom>
          <a:solidFill>
            <a:srgbClr val="FFFF00"/>
          </a:solidFill>
          <a:ln w="25400">
            <a:solidFill>
              <a:schemeClr val="tx1"/>
            </a:solidFill>
          </a:ln>
        </p:spPr>
        <p:txBody>
          <a:bodyPr wrap="square">
            <a:spAutoFit/>
          </a:bodyPr>
          <a:lstStyle/>
          <a:p>
            <a:pPr algn="ctr" fontAlgn="auto">
              <a:spcBef>
                <a:spcPts val="0"/>
              </a:spcBef>
              <a:spcAft>
                <a:spcPts val="0"/>
              </a:spcAft>
            </a:pPr>
            <a:r>
              <a:rPr lang="en-US" sz="1600" b="1" dirty="0" smtClean="0">
                <a:solidFill>
                  <a:srgbClr val="000000"/>
                </a:solidFill>
                <a:latin typeface="Arial" pitchFamily="34" charset="0"/>
                <a:cs typeface="Arial" pitchFamily="34" charset="0"/>
              </a:rPr>
              <a:t>NCOER </a:t>
            </a:r>
            <a:r>
              <a:rPr lang="en-US" sz="1600" b="1" dirty="0">
                <a:solidFill>
                  <a:srgbClr val="000000"/>
                </a:solidFill>
                <a:latin typeface="Arial" pitchFamily="34" charset="0"/>
                <a:cs typeface="Arial" pitchFamily="34" charset="0"/>
              </a:rPr>
              <a:t>remains the primary tool documenting </a:t>
            </a:r>
            <a:r>
              <a:rPr lang="en-US" sz="1600" b="1" dirty="0" smtClean="0">
                <a:solidFill>
                  <a:srgbClr val="000000"/>
                </a:solidFill>
                <a:latin typeface="Arial" pitchFamily="34" charset="0"/>
                <a:cs typeface="Arial" pitchFamily="34" charset="0"/>
              </a:rPr>
              <a:t>NCO </a:t>
            </a:r>
            <a:r>
              <a:rPr lang="en-US" sz="1600" b="1" dirty="0">
                <a:solidFill>
                  <a:srgbClr val="000000"/>
                </a:solidFill>
                <a:latin typeface="Arial" pitchFamily="34" charset="0"/>
                <a:cs typeface="Arial" pitchFamily="34" charset="0"/>
              </a:rPr>
              <a:t>performance and potential</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The United States Army Logo">
            <a:hlinkClick r:id="rId3"/>
          </p:cNvPr>
          <p:cNvPicPr>
            <a:picLocks noChangeAspect="1" noChangeArrowheads="1"/>
          </p:cNvPicPr>
          <p:nvPr/>
        </p:nvPicPr>
        <p:blipFill>
          <a:blip r:embed="rId4"/>
          <a:srcRect/>
          <a:stretch>
            <a:fillRect/>
          </a:stretch>
        </p:blipFill>
        <p:spPr bwMode="auto">
          <a:xfrm>
            <a:off x="155575" y="-365125"/>
            <a:ext cx="571500" cy="762000"/>
          </a:xfrm>
          <a:prstGeom prst="rect">
            <a:avLst/>
          </a:prstGeom>
          <a:noFill/>
        </p:spPr>
      </p:pic>
      <p:pic>
        <p:nvPicPr>
          <p:cNvPr id="1030" name="Picture 6" descr="The United States Army">
            <a:hlinkClick r:id="rId3"/>
          </p:cNvPr>
          <p:cNvPicPr>
            <a:picLocks noChangeAspect="1" noChangeArrowheads="1"/>
          </p:cNvPicPr>
          <p:nvPr/>
        </p:nvPicPr>
        <p:blipFill>
          <a:blip r:embed="rId4"/>
          <a:srcRect/>
          <a:stretch>
            <a:fillRect/>
          </a:stretch>
        </p:blipFill>
        <p:spPr bwMode="auto">
          <a:xfrm>
            <a:off x="155575" y="-365125"/>
            <a:ext cx="571500" cy="762000"/>
          </a:xfrm>
          <a:prstGeom prst="rect">
            <a:avLst/>
          </a:prstGeom>
          <a:noFill/>
        </p:spPr>
      </p:pic>
      <p:sp>
        <p:nvSpPr>
          <p:cNvPr id="16" name="Title 15" descr="Approved Changes Slide Header"/>
          <p:cNvSpPr>
            <a:spLocks noGrp="1"/>
          </p:cNvSpPr>
          <p:nvPr>
            <p:ph type="title"/>
          </p:nvPr>
        </p:nvSpPr>
        <p:spPr>
          <a:xfrm>
            <a:off x="0" y="0"/>
            <a:ext cx="9144000" cy="457200"/>
          </a:xfrm>
        </p:spPr>
        <p:txBody>
          <a:bodyPr>
            <a:noAutofit/>
          </a:bodyPr>
          <a:lstStyle/>
          <a:p>
            <a:r>
              <a:rPr lang="en-US" sz="2800" b="1" i="1" dirty="0" smtClean="0">
                <a:solidFill>
                  <a:schemeClr val="tx1"/>
                </a:solidFill>
                <a:latin typeface="+mj-lt"/>
              </a:rPr>
              <a:t>Approved Changes</a:t>
            </a:r>
            <a:endParaRPr lang="en-US" sz="2800" b="1" i="1" dirty="0">
              <a:solidFill>
                <a:schemeClr val="tx1"/>
              </a:solidFill>
              <a:latin typeface="+mj-lt"/>
            </a:endParaRPr>
          </a:p>
        </p:txBody>
      </p:sp>
      <p:sp>
        <p:nvSpPr>
          <p:cNvPr id="7" name="Content Placeholder 7"/>
          <p:cNvSpPr txBox="1">
            <a:spLocks/>
          </p:cNvSpPr>
          <p:nvPr/>
        </p:nvSpPr>
        <p:spPr>
          <a:xfrm>
            <a:off x="274320" y="1371600"/>
            <a:ext cx="8595360" cy="4572000"/>
          </a:xfrm>
          <a:prstGeom prst="rect">
            <a:avLst/>
          </a:prstGeom>
        </p:spPr>
        <p:txBody>
          <a:bodyPr/>
          <a:lstStyle/>
          <a:p>
            <a:pPr marL="227013" marR="0" lvl="0" indent="-227013" algn="l" defTabSz="914400" rtl="0" eaLnBrk="0" fontAlgn="base" latinLnBrk="0" hangingPunct="0">
              <a:buClr>
                <a:srgbClr val="000000"/>
              </a:buClr>
              <a:buSzPct val="100000"/>
              <a:buFont typeface="Wingdings" pitchFamily="2" charset="2"/>
              <a:buChar char="§"/>
              <a:tabLst/>
              <a:defRPr/>
            </a:pPr>
            <a:r>
              <a:rPr kumimoji="0" lang="en-US" sz="2000" i="0" u="none" strike="noStrike" kern="0" cap="none" spc="0" normalizeH="0" baseline="0" noProof="0" dirty="0" smtClean="0">
                <a:ln>
                  <a:noFill/>
                </a:ln>
                <a:effectLst/>
                <a:uLnTx/>
                <a:uFillTx/>
                <a:cs typeface="Arial" pitchFamily="34" charset="0"/>
              </a:rPr>
              <a:t>Applicable to all Army components (Regular Army, Reserve, and Guard)</a:t>
            </a:r>
          </a:p>
          <a:p>
            <a:pPr marL="227013" marR="0" lvl="0" indent="-227013" algn="l" defTabSz="914400" rtl="0" eaLnBrk="0" fontAlgn="base" latinLnBrk="0" hangingPunct="0">
              <a:buClr>
                <a:srgbClr val="000000"/>
              </a:buClr>
              <a:buSzPct val="100000"/>
              <a:buFont typeface="Wingdings" pitchFamily="2" charset="2"/>
              <a:buChar char="§"/>
              <a:tabLst/>
              <a:defRPr/>
            </a:pPr>
            <a:endParaRPr kumimoji="0" lang="en-US" sz="2000" i="0" u="none" strike="noStrike" kern="0" cap="none" spc="0" normalizeH="0" baseline="0" noProof="0" dirty="0" smtClean="0">
              <a:ln>
                <a:noFill/>
              </a:ln>
              <a:effectLst/>
              <a:uLnTx/>
              <a:uFillTx/>
              <a:cs typeface="Arial" pitchFamily="34" charset="0"/>
            </a:endParaRPr>
          </a:p>
          <a:p>
            <a:pPr marL="227013" marR="0" lvl="0" indent="-227013" algn="l" defTabSz="914400" rtl="0" eaLnBrk="0" fontAlgn="base" latinLnBrk="0" hangingPunct="0">
              <a:buClr>
                <a:srgbClr val="000000"/>
              </a:buClr>
              <a:buSzPct val="100000"/>
              <a:buFont typeface="Wingdings" pitchFamily="2" charset="2"/>
              <a:buChar char="§"/>
              <a:tabLst/>
              <a:defRPr/>
            </a:pPr>
            <a:r>
              <a:rPr kumimoji="0" lang="en-US" sz="2000" i="0" u="none" strike="noStrike" kern="0" cap="none" spc="0" normalizeH="0" baseline="0" noProof="0" dirty="0" smtClean="0">
                <a:ln>
                  <a:noFill/>
                </a:ln>
                <a:effectLst/>
                <a:uLnTx/>
                <a:uFillTx/>
                <a:cs typeface="Arial" pitchFamily="34" charset="0"/>
              </a:rPr>
              <a:t>Three NCOER forms aligned with Army Leadership Doctrine (ADP 6-22)</a:t>
            </a:r>
          </a:p>
          <a:p>
            <a:pPr marL="457200" lvl="2" indent="-228600">
              <a:buClr>
                <a:srgbClr val="000000"/>
              </a:buClr>
              <a:buFont typeface="Arial" pitchFamily="34" charset="0"/>
              <a:buChar char="−"/>
              <a:defRPr/>
            </a:pPr>
            <a:r>
              <a:rPr lang="en-US" dirty="0" smtClean="0">
                <a:cs typeface="Arial" pitchFamily="34" charset="0"/>
              </a:rPr>
              <a:t>SGT (</a:t>
            </a:r>
            <a:r>
              <a:rPr lang="en-US" kern="0" dirty="0" smtClean="0">
                <a:cs typeface="Arial" pitchFamily="34" charset="0"/>
              </a:rPr>
              <a:t>Direct)</a:t>
            </a:r>
            <a:endParaRPr lang="en-US" dirty="0" smtClean="0">
              <a:cs typeface="Arial" pitchFamily="34" charset="0"/>
            </a:endParaRPr>
          </a:p>
          <a:p>
            <a:pPr marL="457200" lvl="2" indent="-228600">
              <a:buClr>
                <a:srgbClr val="000000"/>
              </a:buClr>
              <a:buFont typeface="Arial" pitchFamily="34" charset="0"/>
              <a:buChar char="−"/>
              <a:defRPr/>
            </a:pPr>
            <a:r>
              <a:rPr lang="en-US" dirty="0" smtClean="0">
                <a:cs typeface="Arial" pitchFamily="34" charset="0"/>
              </a:rPr>
              <a:t>SSG-1SG/MSG </a:t>
            </a:r>
            <a:r>
              <a:rPr lang="en-US" kern="0" dirty="0" smtClean="0">
                <a:cs typeface="Arial" pitchFamily="34" charset="0"/>
              </a:rPr>
              <a:t>(Organizational)</a:t>
            </a:r>
            <a:endParaRPr lang="en-US" dirty="0" smtClean="0">
              <a:cs typeface="Arial" pitchFamily="34" charset="0"/>
            </a:endParaRPr>
          </a:p>
          <a:p>
            <a:pPr marL="457200" lvl="2" indent="-228600">
              <a:buClr>
                <a:srgbClr val="000000"/>
              </a:buClr>
              <a:buFont typeface="Arial" pitchFamily="34" charset="0"/>
              <a:buChar char="−"/>
              <a:defRPr/>
            </a:pPr>
            <a:r>
              <a:rPr lang="en-US" dirty="0" smtClean="0">
                <a:cs typeface="Arial" pitchFamily="34" charset="0"/>
              </a:rPr>
              <a:t>CSM/SGM (Strategic)</a:t>
            </a:r>
            <a:endParaRPr lang="en-US" kern="0" dirty="0" smtClean="0">
              <a:cs typeface="Arial" pitchFamily="34" charset="0"/>
            </a:endParaRPr>
          </a:p>
          <a:p>
            <a:pPr marL="227013" indent="-227013">
              <a:buClr>
                <a:srgbClr val="000000"/>
              </a:buClr>
              <a:buFont typeface="Wingdings" pitchFamily="2" charset="2"/>
              <a:buChar char="§"/>
              <a:defRPr/>
            </a:pPr>
            <a:endParaRPr kumimoji="0" lang="en-US" sz="2000" i="0" u="none" strike="noStrike" kern="0" cap="none" spc="0" normalizeH="0" baseline="0" noProof="0" dirty="0" smtClean="0">
              <a:ln>
                <a:noFill/>
              </a:ln>
              <a:effectLst/>
              <a:uLnTx/>
              <a:uFillTx/>
              <a:cs typeface="Arial" pitchFamily="34" charset="0"/>
            </a:endParaRPr>
          </a:p>
          <a:p>
            <a:pPr marL="227013" indent="-227013">
              <a:buClr>
                <a:srgbClr val="000000"/>
              </a:buClr>
              <a:buFont typeface="Wingdings" pitchFamily="2" charset="2"/>
              <a:buChar char="§"/>
              <a:defRPr/>
            </a:pPr>
            <a:r>
              <a:rPr kumimoji="0" lang="en-US" sz="2000" i="0" u="none" strike="noStrike" kern="0" cap="none" spc="0" normalizeH="0" baseline="0" noProof="0" dirty="0" smtClean="0">
                <a:ln>
                  <a:noFill/>
                </a:ln>
                <a:effectLst/>
                <a:uLnTx/>
                <a:uFillTx/>
                <a:cs typeface="Arial" pitchFamily="34" charset="0"/>
              </a:rPr>
              <a:t>Rater </a:t>
            </a:r>
            <a:r>
              <a:rPr lang="en-US" sz="2000" kern="0" noProof="0" dirty="0">
                <a:cs typeface="Arial" pitchFamily="34" charset="0"/>
              </a:rPr>
              <a:t>t</a:t>
            </a:r>
            <a:r>
              <a:rPr kumimoji="0" lang="en-US" sz="2000" i="0" u="none" strike="noStrike" kern="0" cap="none" spc="0" normalizeH="0" baseline="0" noProof="0" dirty="0" smtClean="0">
                <a:ln>
                  <a:noFill/>
                </a:ln>
                <a:effectLst/>
                <a:uLnTx/>
                <a:uFillTx/>
                <a:cs typeface="Arial" pitchFamily="34" charset="0"/>
              </a:rPr>
              <a:t>endency for Raters of SSG-CSM/SGM</a:t>
            </a:r>
          </a:p>
          <a:p>
            <a:pPr marL="228600" lvl="0" indent="-228600" eaLnBrk="0" fontAlgn="base" hangingPunct="0">
              <a:buClr>
                <a:srgbClr val="000000"/>
              </a:buClr>
              <a:buSzPct val="100000"/>
              <a:buFont typeface="Wingdings" pitchFamily="2" charset="2"/>
              <a:buChar char="§"/>
              <a:defRPr/>
            </a:pPr>
            <a:endParaRPr kumimoji="0" lang="en-US" sz="2000" i="0" u="none" strike="noStrike" kern="0" cap="none" spc="0" normalizeH="0" baseline="0" noProof="0" dirty="0" smtClean="0">
              <a:ln>
                <a:noFill/>
              </a:ln>
              <a:effectLst/>
              <a:uLnTx/>
              <a:uFillTx/>
              <a:cs typeface="Arial" pitchFamily="34" charset="0"/>
            </a:endParaRPr>
          </a:p>
          <a:p>
            <a:pPr marL="228600" lvl="0" indent="-228600" eaLnBrk="0" fontAlgn="base" hangingPunct="0">
              <a:buClr>
                <a:srgbClr val="000000"/>
              </a:buClr>
              <a:buSzPct val="100000"/>
              <a:buFont typeface="Wingdings" pitchFamily="2" charset="2"/>
              <a:buChar char="§"/>
              <a:defRPr/>
            </a:pPr>
            <a:r>
              <a:rPr kumimoji="0" lang="en-US" sz="2000" i="0" u="none" strike="noStrike" kern="0" cap="none" spc="0" normalizeH="0" baseline="0" noProof="0" dirty="0" smtClean="0">
                <a:ln>
                  <a:noFill/>
                </a:ln>
                <a:effectLst/>
                <a:uLnTx/>
                <a:uFillTx/>
                <a:cs typeface="Arial" pitchFamily="34" charset="0"/>
              </a:rPr>
              <a:t>Senior rater p</a:t>
            </a:r>
            <a:r>
              <a:rPr lang="en-US" sz="2000" kern="0" dirty="0" err="1" smtClean="0">
                <a:cs typeface="Arial" pitchFamily="34" charset="0"/>
              </a:rPr>
              <a:t>rofile</a:t>
            </a:r>
            <a:r>
              <a:rPr lang="en-US" sz="2000" kern="0" dirty="0" smtClean="0">
                <a:cs typeface="Arial" pitchFamily="34" charset="0"/>
              </a:rPr>
              <a:t> for senior raters of SSG-CSM/SGM; limited to 24% for the “MOST QUALIFIED” selection</a:t>
            </a:r>
          </a:p>
          <a:p>
            <a:pPr marL="228600" lvl="0" indent="-228600" eaLnBrk="0" fontAlgn="base" hangingPunct="0">
              <a:buClr>
                <a:srgbClr val="000000"/>
              </a:buClr>
              <a:buSzPct val="100000"/>
              <a:buFont typeface="Wingdings" pitchFamily="2" charset="2"/>
              <a:buChar char="§"/>
              <a:defRPr/>
            </a:pPr>
            <a:endParaRPr lang="en-US" sz="2000" kern="0" dirty="0" smtClean="0">
              <a:cs typeface="Arial" pitchFamily="34" charset="0"/>
            </a:endParaRPr>
          </a:p>
          <a:p>
            <a:pPr marL="228600" lvl="0" indent="-228600" eaLnBrk="0" fontAlgn="base" hangingPunct="0">
              <a:buClr>
                <a:srgbClr val="000000"/>
              </a:buClr>
              <a:buSzPct val="100000"/>
              <a:buFont typeface="Wingdings" pitchFamily="2" charset="2"/>
              <a:buChar char="§"/>
              <a:defRPr/>
            </a:pPr>
            <a:r>
              <a:rPr lang="en-US" sz="2000" kern="0" dirty="0" smtClean="0">
                <a:cs typeface="Arial" pitchFamily="34" charset="0"/>
              </a:rPr>
              <a:t>Clear delineation of rating official roles &amp; responsibilities</a:t>
            </a:r>
          </a:p>
          <a:p>
            <a:pPr marL="455613" indent="-227013" eaLnBrk="0" fontAlgn="base" hangingPunct="0">
              <a:buClr>
                <a:srgbClr val="000000"/>
              </a:buClr>
              <a:buSzPct val="100000"/>
              <a:buFont typeface="Arial" pitchFamily="34" charset="0"/>
              <a:buChar char="−"/>
              <a:defRPr/>
            </a:pPr>
            <a:r>
              <a:rPr lang="en-US" kern="0" dirty="0" smtClean="0">
                <a:latin typeface="Arial" pitchFamily="34" charset="0"/>
                <a:cs typeface="Arial" pitchFamily="34" charset="0"/>
              </a:rPr>
              <a:t>Rater assesses performance</a:t>
            </a:r>
          </a:p>
          <a:p>
            <a:pPr marL="455613" indent="-227013" eaLnBrk="0" fontAlgn="base" hangingPunct="0">
              <a:buClr>
                <a:srgbClr val="000000"/>
              </a:buClr>
              <a:buSzPct val="100000"/>
              <a:buFont typeface="Arial" pitchFamily="34" charset="0"/>
              <a:buChar char="−"/>
              <a:defRPr/>
            </a:pPr>
            <a:r>
              <a:rPr lang="en-US" kern="0" dirty="0" smtClean="0">
                <a:latin typeface="Arial" pitchFamily="34" charset="0"/>
                <a:cs typeface="Arial" pitchFamily="34" charset="0"/>
              </a:rPr>
              <a:t>Senior Rater assesses potential</a:t>
            </a:r>
            <a:endParaRPr lang="en-US" kern="0" dirty="0" smtClean="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The United States Army">
            <a:hlinkClick r:id="rId3"/>
          </p:cNvPr>
          <p:cNvPicPr>
            <a:picLocks noChangeAspect="1" noChangeArrowheads="1"/>
          </p:cNvPicPr>
          <p:nvPr/>
        </p:nvPicPr>
        <p:blipFill>
          <a:blip r:embed="rId4"/>
          <a:srcRect/>
          <a:stretch>
            <a:fillRect/>
          </a:stretch>
        </p:blipFill>
        <p:spPr bwMode="auto">
          <a:xfrm>
            <a:off x="155575" y="-365125"/>
            <a:ext cx="571500" cy="762000"/>
          </a:xfrm>
          <a:prstGeom prst="rect">
            <a:avLst/>
          </a:prstGeom>
          <a:noFill/>
        </p:spPr>
      </p:pic>
      <p:pic>
        <p:nvPicPr>
          <p:cNvPr id="1030" name="Picture 6" descr="The United States Army Logo">
            <a:hlinkClick r:id="rId3"/>
          </p:cNvPr>
          <p:cNvPicPr>
            <a:picLocks noChangeAspect="1" noChangeArrowheads="1"/>
          </p:cNvPicPr>
          <p:nvPr/>
        </p:nvPicPr>
        <p:blipFill>
          <a:blip r:embed="rId4"/>
          <a:srcRect/>
          <a:stretch>
            <a:fillRect/>
          </a:stretch>
        </p:blipFill>
        <p:spPr bwMode="auto">
          <a:xfrm>
            <a:off x="155575" y="-365125"/>
            <a:ext cx="571500" cy="762000"/>
          </a:xfrm>
          <a:prstGeom prst="rect">
            <a:avLst/>
          </a:prstGeom>
          <a:noFill/>
        </p:spPr>
      </p:pic>
      <p:sp>
        <p:nvSpPr>
          <p:cNvPr id="7" name="Content Placeholder 7"/>
          <p:cNvSpPr txBox="1">
            <a:spLocks/>
          </p:cNvSpPr>
          <p:nvPr/>
        </p:nvSpPr>
        <p:spPr>
          <a:xfrm>
            <a:off x="457200" y="1371600"/>
            <a:ext cx="8229600" cy="4800600"/>
          </a:xfrm>
          <a:prstGeom prst="rect">
            <a:avLst/>
          </a:prstGeom>
        </p:spPr>
        <p:txBody>
          <a:bodyPr/>
          <a:lstStyle/>
          <a:p>
            <a:pPr marL="227013" indent="-227013" eaLnBrk="0" fontAlgn="base" hangingPunct="0">
              <a:buClr>
                <a:srgbClr val="000000"/>
              </a:buClr>
              <a:buSzPct val="100000"/>
              <a:buFont typeface="Wingdings" pitchFamily="2" charset="2"/>
              <a:buChar char="§"/>
              <a:defRPr/>
            </a:pPr>
            <a:r>
              <a:rPr lang="en-US" sz="2000" kern="0" dirty="0" smtClean="0">
                <a:cs typeface="Arial" pitchFamily="34" charset="0"/>
              </a:rPr>
              <a:t>Assessment Format</a:t>
            </a:r>
          </a:p>
          <a:p>
            <a:pPr marL="455613" indent="-227013" eaLnBrk="0" fontAlgn="base" hangingPunct="0">
              <a:buClr>
                <a:srgbClr val="000000"/>
              </a:buClr>
              <a:buSzPct val="100000"/>
              <a:buFont typeface="Arial" pitchFamily="34" charset="0"/>
              <a:buChar char="−"/>
              <a:defRPr/>
            </a:pPr>
            <a:r>
              <a:rPr kumimoji="0" lang="en-US" i="0" u="none" strike="noStrike" kern="0" cap="none" spc="0" normalizeH="0" baseline="0" noProof="0" dirty="0" smtClean="0">
                <a:ln>
                  <a:noFill/>
                </a:ln>
                <a:effectLst/>
                <a:uLnTx/>
                <a:uFillTx/>
                <a:cs typeface="Arial" pitchFamily="34" charset="0"/>
              </a:rPr>
              <a:t>Rater</a:t>
            </a:r>
          </a:p>
          <a:p>
            <a:pPr marL="684213" indent="-227013" eaLnBrk="0" fontAlgn="base" hangingPunct="0">
              <a:buClr>
                <a:srgbClr val="000000"/>
              </a:buClr>
              <a:buSzPct val="100000"/>
              <a:buFont typeface="Arial" pitchFamily="34" charset="0"/>
              <a:buChar char="•"/>
              <a:defRPr/>
            </a:pPr>
            <a:r>
              <a:rPr lang="en-US" sz="1600" kern="0" dirty="0" smtClean="0">
                <a:cs typeface="Arial" pitchFamily="34" charset="0"/>
              </a:rPr>
              <a:t>Bullet comments (SGT-1SG/MSG)</a:t>
            </a:r>
          </a:p>
          <a:p>
            <a:pPr marL="684213" indent="-227013" eaLnBrk="0" fontAlgn="base" hangingPunct="0">
              <a:buClr>
                <a:srgbClr val="000000"/>
              </a:buClr>
              <a:buSzPct val="100000"/>
              <a:buFont typeface="Arial" pitchFamily="34" charset="0"/>
              <a:buChar char="•"/>
              <a:defRPr/>
            </a:pPr>
            <a:r>
              <a:rPr kumimoji="0" lang="en-US" sz="1600" i="0" u="none" strike="noStrike" kern="0" cap="none" spc="0" normalizeH="0" baseline="0" noProof="0" dirty="0" smtClean="0">
                <a:ln>
                  <a:noFill/>
                </a:ln>
                <a:effectLst/>
                <a:uLnTx/>
                <a:uFillTx/>
                <a:cs typeface="Arial" pitchFamily="34" charset="0"/>
              </a:rPr>
              <a:t>Narrative</a:t>
            </a:r>
            <a:r>
              <a:rPr kumimoji="0" lang="en-US" sz="1600" i="0" u="none" strike="noStrike" kern="0" cap="none" spc="0" normalizeH="0" noProof="0" dirty="0" smtClean="0">
                <a:ln>
                  <a:noFill/>
                </a:ln>
                <a:effectLst/>
                <a:uLnTx/>
                <a:uFillTx/>
                <a:cs typeface="Arial" pitchFamily="34" charset="0"/>
              </a:rPr>
              <a:t> comments (CSM/SGM)</a:t>
            </a:r>
          </a:p>
          <a:p>
            <a:pPr marL="455613" indent="-227013" eaLnBrk="0" fontAlgn="base" hangingPunct="0">
              <a:buClr>
                <a:srgbClr val="000000"/>
              </a:buClr>
              <a:buSzPct val="100000"/>
              <a:buFont typeface="Arial" pitchFamily="34" charset="0"/>
              <a:buChar char="−"/>
              <a:defRPr/>
            </a:pPr>
            <a:r>
              <a:rPr lang="en-US" kern="0" baseline="0" dirty="0" smtClean="0">
                <a:cs typeface="Arial" pitchFamily="34" charset="0"/>
              </a:rPr>
              <a:t>Senior</a:t>
            </a:r>
            <a:r>
              <a:rPr lang="en-US" kern="0" dirty="0" smtClean="0">
                <a:cs typeface="Arial" pitchFamily="34" charset="0"/>
              </a:rPr>
              <a:t> rater – narrative comments for all NCOs</a:t>
            </a:r>
            <a:endParaRPr kumimoji="0" lang="en-US" i="0" u="none" strike="noStrike" kern="0" cap="none" spc="0" normalizeH="0" baseline="0" noProof="0" dirty="0" smtClean="0">
              <a:ln>
                <a:noFill/>
              </a:ln>
              <a:effectLst/>
              <a:uLnTx/>
              <a:uFillTx/>
              <a:cs typeface="Arial" pitchFamily="34" charset="0"/>
            </a:endParaRPr>
          </a:p>
          <a:p>
            <a:pPr marL="227013" lvl="0" indent="-227013" eaLnBrk="0" fontAlgn="base" hangingPunct="0">
              <a:buClr>
                <a:srgbClr val="000000"/>
              </a:buClr>
              <a:buSzPct val="100000"/>
              <a:buFont typeface="Wingdings" pitchFamily="2" charset="2"/>
              <a:buChar char="§"/>
              <a:defRPr/>
            </a:pPr>
            <a:endParaRPr lang="en-US" sz="2000" kern="0" dirty="0" smtClean="0">
              <a:cs typeface="Arial" pitchFamily="34" charset="0"/>
            </a:endParaRPr>
          </a:p>
          <a:p>
            <a:pPr marL="234950" lvl="1" indent="-234950">
              <a:buFont typeface="Wingdings" panose="05000000000000000000" pitchFamily="2" charset="2"/>
              <a:buChar char="§"/>
            </a:pPr>
            <a:r>
              <a:rPr lang="en-US" sz="2000" dirty="0"/>
              <a:t>Supplementary reviewer required when the senior rater is a 2LT-1LT, WO1-CW2, or SFC-1SG/MSG; in certain situations (i.e., no uniformed Army-designated rating officials, senior rater or someone outside the rating chain directs relief)</a:t>
            </a:r>
          </a:p>
          <a:p>
            <a:pPr marL="227013" lvl="0" indent="-227013" eaLnBrk="0" fontAlgn="base" hangingPunct="0">
              <a:buClr>
                <a:srgbClr val="000000"/>
              </a:buClr>
              <a:buSzPct val="100000"/>
              <a:buFont typeface="Wingdings" pitchFamily="2" charset="2"/>
              <a:buChar char="§"/>
              <a:defRPr/>
            </a:pPr>
            <a:endParaRPr lang="en-US" sz="2000" kern="0" dirty="0" smtClean="0">
              <a:cs typeface="Arial" pitchFamily="34" charset="0"/>
              <a:hlinkClick r:id="rId5" action="ppaction://hlinksldjump"/>
            </a:endParaRPr>
          </a:p>
          <a:p>
            <a:pPr marL="227013" lvl="0" indent="-227013" eaLnBrk="0" fontAlgn="base" hangingPunct="0">
              <a:buClr>
                <a:srgbClr val="000000"/>
              </a:buClr>
              <a:buSzPct val="100000"/>
              <a:buFont typeface="Wingdings" pitchFamily="2" charset="2"/>
              <a:buChar char="§"/>
              <a:defRPr/>
            </a:pPr>
            <a:r>
              <a:rPr lang="en-US" sz="2000" dirty="0" smtClean="0"/>
              <a:t>NCOER Support Form aligned with Army Doctrine (ADP 6-22)</a:t>
            </a:r>
          </a:p>
          <a:p>
            <a:pPr marL="457200" lvl="2" indent="-227013">
              <a:buFont typeface="Arial" pitchFamily="34" charset="0"/>
              <a:buChar char="−"/>
            </a:pPr>
            <a:r>
              <a:rPr lang="en-US" dirty="0" smtClean="0"/>
              <a:t>New senior rater comments box</a:t>
            </a:r>
          </a:p>
          <a:p>
            <a:pPr marL="455613" lvl="2" indent="-227013">
              <a:buFont typeface="Arial" pitchFamily="34" charset="0"/>
              <a:buChar char="−"/>
            </a:pPr>
            <a:r>
              <a:rPr lang="en-US" dirty="0" smtClean="0"/>
              <a:t>Senior rater should counsel at least twice during rating period</a:t>
            </a:r>
          </a:p>
          <a:p>
            <a:pPr marL="227013" indent="-227013" eaLnBrk="0" fontAlgn="base" hangingPunct="0">
              <a:buClr>
                <a:srgbClr val="000000"/>
              </a:buClr>
              <a:buSzPct val="100000"/>
              <a:buFont typeface="Wingdings" pitchFamily="2" charset="2"/>
              <a:buChar char="§"/>
              <a:defRPr/>
            </a:pPr>
            <a:endParaRPr lang="en-US" sz="2000" kern="0" dirty="0" smtClean="0">
              <a:cs typeface="Arial" pitchFamily="34" charset="0"/>
            </a:endParaRPr>
          </a:p>
          <a:p>
            <a:pPr marL="227013" lvl="0" indent="-227013" eaLnBrk="0" fontAlgn="base" hangingPunct="0">
              <a:buClr>
                <a:srgbClr val="000000"/>
              </a:buClr>
              <a:buSzPct val="100000"/>
              <a:buFont typeface="Wingdings" pitchFamily="2" charset="2"/>
              <a:buChar char="§"/>
              <a:defRPr/>
            </a:pPr>
            <a:r>
              <a:rPr lang="en-US" sz="2000" kern="0" dirty="0" smtClean="0">
                <a:cs typeface="Arial" pitchFamily="34" charset="0"/>
              </a:rPr>
              <a:t>Discourage creation of large senior rater populations (pooling) </a:t>
            </a:r>
          </a:p>
          <a:p>
            <a:pPr marL="227013" indent="-227013" eaLnBrk="0" fontAlgn="base" hangingPunct="0">
              <a:buClr>
                <a:srgbClr val="000000"/>
              </a:buClr>
              <a:buSzPct val="100000"/>
              <a:buFont typeface="Wingdings" pitchFamily="2" charset="2"/>
              <a:buChar char="§"/>
              <a:defRPr/>
            </a:pPr>
            <a:endParaRPr lang="en-US" sz="2000" kern="0" dirty="0" smtClean="0">
              <a:cs typeface="Arial" pitchFamily="34" charset="0"/>
            </a:endParaRPr>
          </a:p>
        </p:txBody>
      </p:sp>
      <p:sp>
        <p:nvSpPr>
          <p:cNvPr id="9" name="Title 15" descr="Approved Changes Slide Header"/>
          <p:cNvSpPr>
            <a:spLocks noGrp="1"/>
          </p:cNvSpPr>
          <p:nvPr>
            <p:ph type="title"/>
          </p:nvPr>
        </p:nvSpPr>
        <p:spPr>
          <a:xfrm>
            <a:off x="0" y="0"/>
            <a:ext cx="9144000" cy="457200"/>
          </a:xfrm>
        </p:spPr>
        <p:txBody>
          <a:bodyPr>
            <a:noAutofit/>
          </a:bodyPr>
          <a:lstStyle/>
          <a:p>
            <a:r>
              <a:rPr lang="en-US" sz="2800" b="1" i="1" dirty="0" smtClean="0">
                <a:solidFill>
                  <a:schemeClr val="tx1"/>
                </a:solidFill>
                <a:latin typeface="+mj-lt"/>
              </a:rPr>
              <a:t>Approved Changes</a:t>
            </a:r>
            <a:endParaRPr lang="en-US" sz="2800" b="1" i="1" dirty="0">
              <a:solidFill>
                <a:schemeClr val="tx1"/>
              </a:solidFill>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COER Support Form-Page 1 Screen Shot Page 1"/>
          <p:cNvPicPr>
            <a:picLocks/>
          </p:cNvPicPr>
          <p:nvPr/>
        </p:nvPicPr>
        <p:blipFill>
          <a:blip r:embed="rId3">
            <a:extLst>
              <a:ext uri="{28A0092B-C50C-407E-A947-70E740481C1C}">
                <a14:useLocalDpi xmlns:a14="http://schemas.microsoft.com/office/drawing/2010/main" val="0"/>
              </a:ext>
            </a:extLst>
          </a:blip>
          <a:stretch>
            <a:fillRect/>
          </a:stretch>
        </p:blipFill>
        <p:spPr>
          <a:xfrm>
            <a:off x="3813048" y="612648"/>
            <a:ext cx="4855464" cy="5861304"/>
          </a:xfrm>
          <a:prstGeom prst="rect">
            <a:avLst/>
          </a:prstGeom>
        </p:spPr>
      </p:pic>
      <p:sp>
        <p:nvSpPr>
          <p:cNvPr id="24578" name="Title 2"/>
          <p:cNvSpPr>
            <a:spLocks noGrp="1"/>
          </p:cNvSpPr>
          <p:nvPr>
            <p:ph type="title"/>
          </p:nvPr>
        </p:nvSpPr>
        <p:spPr bwMode="auto">
          <a:xfrm>
            <a:off x="0" y="0"/>
            <a:ext cx="9144000" cy="457200"/>
          </a:xfrm>
          <a:noFill/>
          <a:ln>
            <a:miter lim="800000"/>
            <a:headEnd/>
            <a:tailEnd/>
          </a:ln>
        </p:spPr>
        <p:txBody>
          <a:bodyPr vert="horz" wrap="square" lIns="91440" tIns="45720" rIns="91440" bIns="45720" numCol="1" anchor="t" anchorCtr="0" compatLnSpc="1">
            <a:prstTxWarp prst="textNoShape">
              <a:avLst/>
            </a:prstTxWarp>
          </a:bodyPr>
          <a:lstStyle/>
          <a:p>
            <a:pPr>
              <a:tabLst>
                <a:tab pos="3825875" algn="l"/>
              </a:tabLst>
            </a:pPr>
            <a:r>
              <a:rPr lang="en-US" sz="2800" b="1" i="1" dirty="0" smtClean="0">
                <a:solidFill>
                  <a:schemeClr val="tx1"/>
                </a:solidFill>
                <a:latin typeface="+mj-lt"/>
                <a:cs typeface="Arial" pitchFamily="34" charset="0"/>
              </a:rPr>
              <a:t>NCOER Support Form – Page 1</a:t>
            </a:r>
          </a:p>
        </p:txBody>
      </p:sp>
      <p:sp>
        <p:nvSpPr>
          <p:cNvPr id="6" name="TextBox 7"/>
          <p:cNvSpPr txBox="1">
            <a:spLocks noChangeArrowheads="1"/>
          </p:cNvSpPr>
          <p:nvPr/>
        </p:nvSpPr>
        <p:spPr bwMode="auto">
          <a:xfrm>
            <a:off x="3175" y="914400"/>
            <a:ext cx="3959225" cy="3139321"/>
          </a:xfrm>
          <a:prstGeom prst="rect">
            <a:avLst/>
          </a:prstGeom>
          <a:noFill/>
          <a:ln w="9525">
            <a:noFill/>
            <a:miter lim="800000"/>
            <a:headEnd/>
            <a:tailEnd/>
          </a:ln>
        </p:spPr>
        <p:txBody>
          <a:bodyPr wrap="square">
            <a:spAutoFit/>
          </a:bodyPr>
          <a:lstStyle/>
          <a:p>
            <a:pPr marL="228600" indent="-228600">
              <a:buFont typeface="Wingdings" panose="05000000000000000000" pitchFamily="2" charset="2"/>
              <a:buChar char="§"/>
            </a:pPr>
            <a:r>
              <a:rPr lang="en-US" dirty="0"/>
              <a:t>Part I – SSD and NCOES requirement met for next grade</a:t>
            </a:r>
          </a:p>
          <a:p>
            <a:pPr marL="285750" indent="-285750">
              <a:buFont typeface="Wingdings" panose="05000000000000000000" pitchFamily="2" charset="2"/>
              <a:buChar char="§"/>
            </a:pPr>
            <a:endParaRPr lang="en-US" dirty="0"/>
          </a:p>
          <a:p>
            <a:pPr marL="228600" indent="-228600">
              <a:buFont typeface="Wingdings" panose="05000000000000000000" pitchFamily="2" charset="2"/>
              <a:buChar char="§"/>
            </a:pPr>
            <a:r>
              <a:rPr lang="en-US" dirty="0"/>
              <a:t>Part </a:t>
            </a:r>
            <a:r>
              <a:rPr lang="en-US" dirty="0" smtClean="0"/>
              <a:t>II – Senior rater annotates counseling dates</a:t>
            </a:r>
            <a:endParaRPr lang="en-US" dirty="0"/>
          </a:p>
          <a:p>
            <a:pPr marL="742950" lvl="1" indent="-285750">
              <a:buFont typeface="Arial" panose="020B0604020202020204" pitchFamily="34" charset="0"/>
              <a:buChar char="−"/>
            </a:pPr>
            <a:endParaRPr lang="en-US" dirty="0" smtClean="0"/>
          </a:p>
          <a:p>
            <a:pPr marL="228600" lvl="1" indent="-228600">
              <a:buFont typeface="Wingdings" pitchFamily="2" charset="2"/>
              <a:buChar char="§"/>
            </a:pPr>
            <a:r>
              <a:rPr lang="en-US" dirty="0" smtClean="0"/>
              <a:t>Part II – Supplementary reviewer, if required</a:t>
            </a:r>
            <a:endParaRPr lang="en-US" dirty="0"/>
          </a:p>
          <a:p>
            <a:pPr marL="285750" indent="-285750">
              <a:buFont typeface="Wingdings" panose="05000000000000000000" pitchFamily="2" charset="2"/>
              <a:buChar char="§"/>
            </a:pPr>
            <a:endParaRPr lang="en-US" dirty="0"/>
          </a:p>
          <a:p>
            <a:pPr marL="228600" indent="-228600">
              <a:buFont typeface="Wingdings" panose="05000000000000000000" pitchFamily="2" charset="2"/>
              <a:buChar char="§"/>
            </a:pPr>
            <a:r>
              <a:rPr lang="en-US" dirty="0"/>
              <a:t>Part IV – Rated NCO provides goals and </a:t>
            </a:r>
            <a:r>
              <a:rPr lang="en-US" dirty="0" smtClean="0"/>
              <a:t>expectations</a:t>
            </a:r>
            <a:endParaRPr lang="en-US" dirty="0"/>
          </a:p>
        </p:txBody>
      </p:sp>
      <p:sp>
        <p:nvSpPr>
          <p:cNvPr id="16" name="Rectangle 15"/>
          <p:cNvSpPr>
            <a:spLocks noChangeArrowheads="1"/>
          </p:cNvSpPr>
          <p:nvPr/>
        </p:nvSpPr>
        <p:spPr bwMode="auto">
          <a:xfrm>
            <a:off x="3810000" y="1478280"/>
            <a:ext cx="4818888" cy="256032"/>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7" name="Rectangle 16"/>
          <p:cNvSpPr>
            <a:spLocks noChangeArrowheads="1"/>
          </p:cNvSpPr>
          <p:nvPr/>
        </p:nvSpPr>
        <p:spPr bwMode="auto">
          <a:xfrm>
            <a:off x="6781800" y="2286000"/>
            <a:ext cx="1844040" cy="27432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8" name="Rectangle 17"/>
          <p:cNvSpPr>
            <a:spLocks noChangeArrowheads="1"/>
          </p:cNvSpPr>
          <p:nvPr/>
        </p:nvSpPr>
        <p:spPr bwMode="auto">
          <a:xfrm>
            <a:off x="3810000" y="2801112"/>
            <a:ext cx="4818888" cy="475488"/>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9" name="Rectangle 18"/>
          <p:cNvSpPr>
            <a:spLocks noChangeArrowheads="1"/>
          </p:cNvSpPr>
          <p:nvPr/>
        </p:nvSpPr>
        <p:spPr bwMode="auto">
          <a:xfrm>
            <a:off x="3810000" y="4931664"/>
            <a:ext cx="4818888" cy="1527048"/>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Tree>
    <p:extLst>
      <p:ext uri="{BB962C8B-B14F-4D97-AF65-F5344CB8AC3E}">
        <p14:creationId xmlns:p14="http://schemas.microsoft.com/office/powerpoint/2010/main" val="19323593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2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2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20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COER Support Form -Page 2 Screenshot"/>
          <p:cNvPicPr>
            <a:picLocks/>
          </p:cNvPicPr>
          <p:nvPr/>
        </p:nvPicPr>
        <p:blipFill>
          <a:blip r:embed="rId3">
            <a:extLst>
              <a:ext uri="{28A0092B-C50C-407E-A947-70E740481C1C}">
                <a14:useLocalDpi xmlns:a14="http://schemas.microsoft.com/office/drawing/2010/main" val="0"/>
              </a:ext>
            </a:extLst>
          </a:blip>
          <a:stretch>
            <a:fillRect/>
          </a:stretch>
        </p:blipFill>
        <p:spPr>
          <a:xfrm>
            <a:off x="3813048" y="612648"/>
            <a:ext cx="4855464" cy="5861304"/>
          </a:xfrm>
          <a:prstGeom prst="rect">
            <a:avLst/>
          </a:prstGeom>
        </p:spPr>
      </p:pic>
      <p:sp>
        <p:nvSpPr>
          <p:cNvPr id="25602" name="Rectangle 2"/>
          <p:cNvSpPr>
            <a:spLocks noChangeArrowheads="1"/>
          </p:cNvSpPr>
          <p:nvPr/>
        </p:nvSpPr>
        <p:spPr bwMode="auto">
          <a:xfrm>
            <a:off x="-76200" y="230188"/>
            <a:ext cx="9144000" cy="457200"/>
          </a:xfrm>
          <a:prstGeom prst="rect">
            <a:avLst/>
          </a:prstGeom>
          <a:noFill/>
          <a:ln w="9525">
            <a:noFill/>
            <a:miter lim="800000"/>
            <a:headEnd/>
            <a:tailEnd/>
          </a:ln>
        </p:spPr>
        <p:txBody>
          <a:bodyPr wrap="none" anchor="ctr">
            <a:spAutoFit/>
          </a:bodyPr>
          <a:lstStyle/>
          <a:p>
            <a:endParaRPr lang="en-US" dirty="0"/>
          </a:p>
        </p:txBody>
      </p:sp>
      <p:sp>
        <p:nvSpPr>
          <p:cNvPr id="25604" name="Title 2"/>
          <p:cNvSpPr>
            <a:spLocks noGrp="1"/>
          </p:cNvSpPr>
          <p:nvPr>
            <p:ph type="title"/>
          </p:nvPr>
        </p:nvSpPr>
        <p:spPr bwMode="auto">
          <a:xfrm>
            <a:off x="0" y="1588"/>
            <a:ext cx="9144000" cy="457200"/>
          </a:xfrm>
          <a:noFill/>
          <a:ln>
            <a:miter lim="800000"/>
            <a:headEnd/>
            <a:tailEnd/>
          </a:ln>
        </p:spPr>
        <p:txBody>
          <a:bodyPr vert="horz" wrap="square" lIns="91440" tIns="45720" rIns="91440" bIns="45720" numCol="1" anchor="t" anchorCtr="0" compatLnSpc="1">
            <a:prstTxWarp prst="textNoShape">
              <a:avLst/>
            </a:prstTxWarp>
          </a:bodyPr>
          <a:lstStyle/>
          <a:p>
            <a:pPr>
              <a:tabLst>
                <a:tab pos="3825875" algn="l"/>
              </a:tabLst>
            </a:pPr>
            <a:r>
              <a:rPr lang="en-US" sz="2800" b="1" i="1" dirty="0" smtClean="0">
                <a:solidFill>
                  <a:schemeClr val="tx1"/>
                </a:solidFill>
                <a:latin typeface="+mj-lt"/>
                <a:cs typeface="Arial" pitchFamily="34" charset="0"/>
              </a:rPr>
              <a:t>NCOER Support Form – Page 2</a:t>
            </a:r>
          </a:p>
        </p:txBody>
      </p:sp>
      <p:sp>
        <p:nvSpPr>
          <p:cNvPr id="6" name="TextBox 7"/>
          <p:cNvSpPr txBox="1">
            <a:spLocks noChangeArrowheads="1"/>
          </p:cNvSpPr>
          <p:nvPr/>
        </p:nvSpPr>
        <p:spPr bwMode="auto">
          <a:xfrm>
            <a:off x="3175" y="914400"/>
            <a:ext cx="3806825" cy="1477328"/>
          </a:xfrm>
          <a:prstGeom prst="rect">
            <a:avLst/>
          </a:prstGeom>
          <a:noFill/>
          <a:ln w="9525">
            <a:noFill/>
            <a:miter lim="800000"/>
            <a:headEnd/>
            <a:tailEnd/>
          </a:ln>
        </p:spPr>
        <p:txBody>
          <a:bodyPr>
            <a:spAutoFit/>
          </a:bodyPr>
          <a:lstStyle/>
          <a:p>
            <a:pPr marL="228600" indent="-228600">
              <a:buFont typeface="Wingdings" panose="05000000000000000000" pitchFamily="2" charset="2"/>
              <a:buChar char="§"/>
            </a:pPr>
            <a:r>
              <a:rPr lang="en-US" dirty="0" smtClean="0"/>
              <a:t>Part V – Attributes and Competencies (ADP 6-22)</a:t>
            </a:r>
          </a:p>
          <a:p>
            <a:pPr marL="285750" indent="-285750">
              <a:buFont typeface="Wingdings" panose="05000000000000000000" pitchFamily="2" charset="2"/>
              <a:buChar char="§"/>
            </a:pPr>
            <a:endParaRPr lang="en-US" dirty="0" smtClean="0"/>
          </a:p>
          <a:p>
            <a:pPr marL="228600" indent="-228600">
              <a:buFont typeface="Wingdings" panose="05000000000000000000" pitchFamily="2" charset="2"/>
              <a:buChar char="§"/>
            </a:pPr>
            <a:r>
              <a:rPr lang="en-US" dirty="0" smtClean="0"/>
              <a:t>Part VI – Senior rater provides comments</a:t>
            </a:r>
            <a:endParaRPr lang="en-US" dirty="0"/>
          </a:p>
        </p:txBody>
      </p:sp>
      <p:sp>
        <p:nvSpPr>
          <p:cNvPr id="9" name="Rectangle 8"/>
          <p:cNvSpPr>
            <a:spLocks noChangeArrowheads="1"/>
          </p:cNvSpPr>
          <p:nvPr/>
        </p:nvSpPr>
        <p:spPr bwMode="auto">
          <a:xfrm>
            <a:off x="3809999" y="762000"/>
            <a:ext cx="4846320" cy="495300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0" name="Rectangle 9"/>
          <p:cNvSpPr>
            <a:spLocks noChangeArrowheads="1"/>
          </p:cNvSpPr>
          <p:nvPr/>
        </p:nvSpPr>
        <p:spPr bwMode="auto">
          <a:xfrm>
            <a:off x="3809999" y="5715000"/>
            <a:ext cx="4846320" cy="76200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Tree>
    <p:extLst>
      <p:ext uri="{BB962C8B-B14F-4D97-AF65-F5344CB8AC3E}">
        <p14:creationId xmlns:p14="http://schemas.microsoft.com/office/powerpoint/2010/main" val="5091245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A Form 2166-9 Series Front Page Screenshot"/>
          <p:cNvPicPr>
            <a:picLocks/>
          </p:cNvPicPr>
          <p:nvPr/>
        </p:nvPicPr>
        <p:blipFill>
          <a:blip r:embed="rId3">
            <a:extLst>
              <a:ext uri="{28A0092B-C50C-407E-A947-70E740481C1C}">
                <a14:useLocalDpi xmlns:a14="http://schemas.microsoft.com/office/drawing/2010/main" val="0"/>
              </a:ext>
            </a:extLst>
          </a:blip>
          <a:stretch>
            <a:fillRect/>
          </a:stretch>
        </p:blipFill>
        <p:spPr>
          <a:xfrm>
            <a:off x="4059936" y="612648"/>
            <a:ext cx="4855464" cy="5861304"/>
          </a:xfrm>
          <a:prstGeom prst="rect">
            <a:avLst/>
          </a:prstGeom>
        </p:spPr>
      </p:pic>
      <p:sp>
        <p:nvSpPr>
          <p:cNvPr id="13314" name="Title 2"/>
          <p:cNvSpPr>
            <a:spLocks noGrp="1"/>
          </p:cNvSpPr>
          <p:nvPr>
            <p:ph type="title"/>
          </p:nvPr>
        </p:nvSpPr>
        <p:spPr>
          <a:xfrm>
            <a:off x="0" y="0"/>
            <a:ext cx="9144000" cy="457200"/>
          </a:xfrm>
        </p:spPr>
        <p:txBody>
          <a:bodyPr/>
          <a:lstStyle/>
          <a:p>
            <a:pPr>
              <a:tabLst>
                <a:tab pos="3825875" algn="l"/>
              </a:tabLst>
              <a:defRPr/>
            </a:pPr>
            <a:r>
              <a:rPr lang="en-US" sz="2800" b="1" i="1" dirty="0" smtClean="0">
                <a:solidFill>
                  <a:schemeClr val="tx1"/>
                </a:solidFill>
                <a:latin typeface="+mj-lt"/>
                <a:cs typeface="Calibri" pitchFamily="34" charset="0"/>
              </a:rPr>
              <a:t>DA Form 2166-9 Series Front Page</a:t>
            </a:r>
          </a:p>
        </p:txBody>
      </p:sp>
      <p:sp>
        <p:nvSpPr>
          <p:cNvPr id="17411" name="Rectangle 2"/>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endParaRPr lang="en-US" dirty="0"/>
          </a:p>
        </p:txBody>
      </p:sp>
      <p:sp>
        <p:nvSpPr>
          <p:cNvPr id="17412" name="TextBox 7"/>
          <p:cNvSpPr txBox="1">
            <a:spLocks noChangeArrowheads="1"/>
          </p:cNvSpPr>
          <p:nvPr/>
        </p:nvSpPr>
        <p:spPr bwMode="auto">
          <a:xfrm>
            <a:off x="3174" y="838200"/>
            <a:ext cx="4056761" cy="5786199"/>
          </a:xfrm>
          <a:prstGeom prst="rect">
            <a:avLst/>
          </a:prstGeom>
          <a:noFill/>
          <a:ln w="9525">
            <a:noFill/>
            <a:miter lim="800000"/>
            <a:headEnd/>
            <a:tailEnd/>
          </a:ln>
        </p:spPr>
        <p:txBody>
          <a:bodyPr wrap="square">
            <a:spAutoFit/>
          </a:bodyPr>
          <a:lstStyle/>
          <a:p>
            <a:pPr marL="228600" indent="-228600">
              <a:buFont typeface="Wingdings" panose="05000000000000000000" pitchFamily="2" charset="2"/>
              <a:buChar char="§"/>
            </a:pPr>
            <a:r>
              <a:rPr lang="en-US" dirty="0"/>
              <a:t>Administrative data is the same for all </a:t>
            </a:r>
            <a:r>
              <a:rPr lang="en-US" dirty="0" smtClean="0"/>
              <a:t>reports</a:t>
            </a:r>
          </a:p>
          <a:p>
            <a:pPr marL="285750" indent="-285750">
              <a:buFont typeface="Wingdings" panose="05000000000000000000" pitchFamily="2" charset="2"/>
              <a:buChar char="§"/>
            </a:pPr>
            <a:endParaRPr lang="en-US" dirty="0" smtClean="0"/>
          </a:p>
          <a:p>
            <a:pPr marL="228600" indent="-228600">
              <a:buFont typeface="Wingdings" panose="05000000000000000000" pitchFamily="2" charset="2"/>
              <a:buChar char="§"/>
            </a:pPr>
            <a:r>
              <a:rPr lang="en-US" dirty="0" smtClean="0"/>
              <a:t>Supplementary reviewer required when the senior rater is a 2LT-1LT, WO1-CW2, or SFC-1SG/MSG; and in certain situations</a:t>
            </a:r>
          </a:p>
          <a:p>
            <a:pPr marL="285750" indent="-285750">
              <a:buFont typeface="Wingdings" panose="05000000000000000000" pitchFamily="2" charset="2"/>
              <a:buChar char="§"/>
            </a:pPr>
            <a:endParaRPr lang="en-US" dirty="0"/>
          </a:p>
          <a:p>
            <a:pPr marL="228600" indent="-228600">
              <a:buFont typeface="Wingdings" pitchFamily="2" charset="2"/>
              <a:buChar char="§"/>
            </a:pPr>
            <a:r>
              <a:rPr lang="en-US" dirty="0" smtClean="0"/>
              <a:t>Part II, block d2 – Rated NCO’s signature verifies seeing the report and the accuracy of administrative data in Part I, rating chain and counseling dates in Part II, duty description in Part III, and APFT and HT/WT data in Part IV</a:t>
            </a:r>
          </a:p>
          <a:p>
            <a:pPr marL="228600" indent="-228600">
              <a:buFont typeface="Wingdings" pitchFamily="2" charset="2"/>
              <a:buChar char="§"/>
            </a:pPr>
            <a:endParaRPr lang="en-US" dirty="0" smtClean="0"/>
          </a:p>
          <a:p>
            <a:pPr marL="228600" indent="-228600">
              <a:buFont typeface="Wingdings" pitchFamily="2" charset="2"/>
              <a:buChar char="§"/>
            </a:pPr>
            <a:r>
              <a:rPr lang="en-US" dirty="0" smtClean="0"/>
              <a:t>Part IV</a:t>
            </a:r>
          </a:p>
          <a:p>
            <a:pPr lvl="1" indent="-228600">
              <a:buFont typeface="Arial" pitchFamily="34" charset="0"/>
              <a:buChar char="−"/>
            </a:pPr>
            <a:r>
              <a:rPr lang="en-US" sz="1600" dirty="0" smtClean="0"/>
              <a:t>Bullet comments for Direct- and Organizational-level reports</a:t>
            </a:r>
          </a:p>
          <a:p>
            <a:pPr lvl="1" indent="-228600">
              <a:buFont typeface="Arial" pitchFamily="34" charset="0"/>
              <a:buChar char="−"/>
            </a:pPr>
            <a:r>
              <a:rPr lang="en-US" sz="1600" dirty="0" smtClean="0"/>
              <a:t>Narrative comments for Strategic-level report</a:t>
            </a:r>
            <a:endParaRPr lang="en-US" sz="1600" dirty="0"/>
          </a:p>
        </p:txBody>
      </p:sp>
      <p:sp>
        <p:nvSpPr>
          <p:cNvPr id="12" name="Rectangle 11" descr="DA Form 2166-9 Series Front PAge"/>
          <p:cNvSpPr>
            <a:spLocks noChangeArrowheads="1"/>
          </p:cNvSpPr>
          <p:nvPr/>
        </p:nvSpPr>
        <p:spPr bwMode="auto">
          <a:xfrm>
            <a:off x="4084320" y="960120"/>
            <a:ext cx="4800600" cy="841248"/>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3" name="Rectangle 12"/>
          <p:cNvSpPr>
            <a:spLocks noChangeArrowheads="1"/>
          </p:cNvSpPr>
          <p:nvPr/>
        </p:nvSpPr>
        <p:spPr bwMode="auto">
          <a:xfrm>
            <a:off x="4084320" y="2767584"/>
            <a:ext cx="4800600" cy="585216"/>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4" name="Rectangle 13"/>
          <p:cNvSpPr>
            <a:spLocks noChangeArrowheads="1"/>
          </p:cNvSpPr>
          <p:nvPr/>
        </p:nvSpPr>
        <p:spPr bwMode="auto">
          <a:xfrm>
            <a:off x="7013448" y="3523488"/>
            <a:ext cx="1874520" cy="210312"/>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5" name="Rectangle 14"/>
          <p:cNvSpPr>
            <a:spLocks noChangeArrowheads="1"/>
          </p:cNvSpPr>
          <p:nvPr/>
        </p:nvSpPr>
        <p:spPr bwMode="auto">
          <a:xfrm>
            <a:off x="4084320" y="5074920"/>
            <a:ext cx="4800600" cy="137160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2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rect-level Report (Sgt) - Page 2"/>
          <p:cNvPicPr>
            <a:picLocks/>
          </p:cNvPicPr>
          <p:nvPr/>
        </p:nvPicPr>
        <p:blipFill>
          <a:blip r:embed="rId3">
            <a:extLst>
              <a:ext uri="{28A0092B-C50C-407E-A947-70E740481C1C}">
                <a14:useLocalDpi xmlns:a14="http://schemas.microsoft.com/office/drawing/2010/main" val="0"/>
              </a:ext>
            </a:extLst>
          </a:blip>
          <a:stretch>
            <a:fillRect/>
          </a:stretch>
        </p:blipFill>
        <p:spPr>
          <a:xfrm>
            <a:off x="4059936" y="612648"/>
            <a:ext cx="4855464" cy="5861304"/>
          </a:xfrm>
          <a:prstGeom prst="rect">
            <a:avLst/>
          </a:prstGeom>
        </p:spPr>
      </p:pic>
      <p:sp>
        <p:nvSpPr>
          <p:cNvPr id="18434" name="Title 2"/>
          <p:cNvSpPr>
            <a:spLocks noGrp="1"/>
          </p:cNvSpPr>
          <p:nvPr>
            <p:ph type="title"/>
          </p:nvPr>
        </p:nvSpPr>
        <p:spPr bwMode="auto">
          <a:xfrm>
            <a:off x="0" y="0"/>
            <a:ext cx="9144000" cy="457200"/>
          </a:xfrm>
          <a:noFill/>
          <a:ln>
            <a:miter lim="800000"/>
            <a:headEnd/>
            <a:tailEnd/>
          </a:ln>
        </p:spPr>
        <p:txBody>
          <a:bodyPr vert="horz" wrap="square" lIns="91440" tIns="45720" rIns="91440" bIns="45720" numCol="1" anchor="t" anchorCtr="0" compatLnSpc="1">
            <a:prstTxWarp prst="textNoShape">
              <a:avLst/>
            </a:prstTxWarp>
          </a:bodyPr>
          <a:lstStyle/>
          <a:p>
            <a:pPr>
              <a:tabLst>
                <a:tab pos="3825875" algn="l"/>
              </a:tabLst>
            </a:pPr>
            <a:r>
              <a:rPr lang="en-US" sz="2800" b="1" i="1" dirty="0" smtClean="0">
                <a:solidFill>
                  <a:schemeClr val="tx1"/>
                </a:solidFill>
                <a:latin typeface="+mj-lt"/>
                <a:cs typeface="Calibri" pitchFamily="34" charset="0"/>
              </a:rPr>
              <a:t>Direct-level Report (SGT) – Page 2</a:t>
            </a:r>
            <a:endParaRPr lang="en-US" sz="2800" b="1" i="1" dirty="0" smtClean="0">
              <a:solidFill>
                <a:schemeClr val="tx1"/>
              </a:solidFill>
              <a:latin typeface="+mj-lt"/>
              <a:cs typeface="Arial" pitchFamily="34" charset="0"/>
            </a:endParaRPr>
          </a:p>
        </p:txBody>
      </p:sp>
      <p:sp>
        <p:nvSpPr>
          <p:cNvPr id="18435"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dirty="0"/>
          </a:p>
        </p:txBody>
      </p:sp>
      <p:sp>
        <p:nvSpPr>
          <p:cNvPr id="7" name="TextBox 7"/>
          <p:cNvSpPr txBox="1">
            <a:spLocks noChangeArrowheads="1"/>
          </p:cNvSpPr>
          <p:nvPr/>
        </p:nvSpPr>
        <p:spPr bwMode="auto">
          <a:xfrm>
            <a:off x="0" y="914400"/>
            <a:ext cx="3959226" cy="3908762"/>
          </a:xfrm>
          <a:prstGeom prst="rect">
            <a:avLst/>
          </a:prstGeom>
          <a:noFill/>
          <a:ln w="9525">
            <a:noFill/>
            <a:miter lim="800000"/>
            <a:headEnd/>
            <a:tailEnd/>
          </a:ln>
        </p:spPr>
        <p:txBody>
          <a:bodyPr wrap="square">
            <a:spAutoFit/>
          </a:bodyPr>
          <a:lstStyle/>
          <a:p>
            <a:pPr marL="228600" indent="-228600">
              <a:buFont typeface="Wingdings" panose="05000000000000000000" pitchFamily="2" charset="2"/>
              <a:buChar char="§"/>
            </a:pPr>
            <a:r>
              <a:rPr lang="en-US" dirty="0" smtClean="0"/>
              <a:t>Focuses on proficiency and is developmental in nature; aligns with Army Leadership Doctrine</a:t>
            </a:r>
          </a:p>
          <a:p>
            <a:pPr marL="285750" indent="-285750">
              <a:buFont typeface="Wingdings" panose="05000000000000000000" pitchFamily="2" charset="2"/>
              <a:buChar char="§"/>
            </a:pPr>
            <a:endParaRPr lang="en-US" dirty="0" smtClean="0"/>
          </a:p>
          <a:p>
            <a:pPr marL="228600" indent="-228600">
              <a:buFont typeface="Wingdings" panose="05000000000000000000" pitchFamily="2" charset="2"/>
              <a:buChar char="§"/>
            </a:pPr>
            <a:r>
              <a:rPr lang="en-US" dirty="0" smtClean="0"/>
              <a:t>Assessment based on 2-box scale </a:t>
            </a:r>
          </a:p>
          <a:p>
            <a:pPr lvl="1" indent="-228600">
              <a:buFont typeface="Arial" panose="020B0604020202020204" pitchFamily="34" charset="0"/>
              <a:buChar char="−"/>
            </a:pPr>
            <a:r>
              <a:rPr lang="en-US" sz="1600" dirty="0" smtClean="0"/>
              <a:t>“MET STANDARD”</a:t>
            </a:r>
          </a:p>
          <a:p>
            <a:pPr lvl="1" indent="-228600">
              <a:buFont typeface="Arial" panose="020B0604020202020204" pitchFamily="34" charset="0"/>
              <a:buChar char="−"/>
            </a:pPr>
            <a:r>
              <a:rPr lang="en-US" sz="1600" dirty="0" smtClean="0"/>
              <a:t>“DID NOT MEET STANDARD”</a:t>
            </a:r>
          </a:p>
          <a:p>
            <a:pPr marL="285750" indent="-285750">
              <a:buFont typeface="Wingdings" panose="05000000000000000000" pitchFamily="2" charset="2"/>
              <a:buChar char="§"/>
            </a:pPr>
            <a:endParaRPr lang="en-US" dirty="0"/>
          </a:p>
          <a:p>
            <a:pPr marL="228600" indent="-228600">
              <a:buFont typeface="Wingdings" panose="05000000000000000000" pitchFamily="2" charset="2"/>
              <a:buChar char="§"/>
            </a:pPr>
            <a:r>
              <a:rPr lang="en-US" dirty="0" smtClean="0"/>
              <a:t>Rater – bullet format</a:t>
            </a:r>
          </a:p>
          <a:p>
            <a:pPr marL="285750" indent="-285750">
              <a:buFont typeface="Wingdings" panose="05000000000000000000" pitchFamily="2" charset="2"/>
              <a:buChar char="§"/>
            </a:pPr>
            <a:endParaRPr lang="en-US" dirty="0" smtClean="0"/>
          </a:p>
          <a:p>
            <a:pPr marL="228600" indent="-228600">
              <a:buFont typeface="Wingdings" panose="05000000000000000000" pitchFamily="2" charset="2"/>
              <a:buChar char="§"/>
            </a:pPr>
            <a:r>
              <a:rPr lang="en-US" dirty="0" smtClean="0"/>
              <a:t>Unconstrained senior rater box check</a:t>
            </a:r>
          </a:p>
          <a:p>
            <a:pPr marL="228600" indent="-228600">
              <a:buFont typeface="Wingdings" panose="05000000000000000000" pitchFamily="2" charset="2"/>
              <a:buChar char="§"/>
            </a:pPr>
            <a:endParaRPr lang="en-US" dirty="0" smtClean="0"/>
          </a:p>
          <a:p>
            <a:pPr marL="228600" indent="-228600">
              <a:buFont typeface="Wingdings" panose="05000000000000000000" pitchFamily="2" charset="2"/>
              <a:buChar char="§"/>
            </a:pPr>
            <a:r>
              <a:rPr lang="en-US" dirty="0" smtClean="0"/>
              <a:t>Senior rater – narrative format</a:t>
            </a:r>
          </a:p>
        </p:txBody>
      </p:sp>
      <p:sp>
        <p:nvSpPr>
          <p:cNvPr id="11" name="Rectangle 10"/>
          <p:cNvSpPr>
            <a:spLocks noChangeArrowheads="1"/>
          </p:cNvSpPr>
          <p:nvPr/>
        </p:nvSpPr>
        <p:spPr bwMode="auto">
          <a:xfrm>
            <a:off x="4069080" y="792480"/>
            <a:ext cx="4804029" cy="370332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3" name="Rectangle 12"/>
          <p:cNvSpPr>
            <a:spLocks noChangeArrowheads="1"/>
          </p:cNvSpPr>
          <p:nvPr/>
        </p:nvSpPr>
        <p:spPr bwMode="auto">
          <a:xfrm>
            <a:off x="4059936" y="5257800"/>
            <a:ext cx="1335025" cy="99060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
        <p:nvSpPr>
          <p:cNvPr id="14" name="Rectangle 13"/>
          <p:cNvSpPr>
            <a:spLocks noChangeArrowheads="1"/>
          </p:cNvSpPr>
          <p:nvPr/>
        </p:nvSpPr>
        <p:spPr bwMode="auto">
          <a:xfrm>
            <a:off x="5394961" y="5257800"/>
            <a:ext cx="3474719" cy="990600"/>
          </a:xfrm>
          <a:prstGeom prst="rect">
            <a:avLst/>
          </a:prstGeom>
          <a:noFill/>
          <a:ln w="38100" algn="ctr">
            <a:solidFill>
              <a:srgbClr val="0000FF"/>
            </a:solidFill>
            <a:round/>
            <a:headEnd/>
            <a:tailEnd/>
          </a:ln>
        </p:spPr>
        <p:txBody>
          <a:bodyPr/>
          <a:lstStyle/>
          <a:p>
            <a:pPr defTabSz="1357313"/>
            <a:endParaRPr lang="en-US" sz="2400" dirty="0">
              <a:solidFill>
                <a:srgbClr val="0000FF"/>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animBg="1"/>
    </p:bldLst>
  </p:timing>
</p:sld>
</file>

<file path=ppt/theme/theme1.xml><?xml version="1.0" encoding="utf-8"?>
<a:theme xmlns:a="http://schemas.openxmlformats.org/drawingml/2006/main" name="17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573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357313"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5079</TotalTime>
  <Words>4153</Words>
  <Application>Microsoft Office PowerPoint</Application>
  <PresentationFormat>On-screen Show (4:3)</PresentationFormat>
  <Paragraphs>307</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Courier New</vt:lpstr>
      <vt:lpstr>Tahoma</vt:lpstr>
      <vt:lpstr>Times New Roman</vt:lpstr>
      <vt:lpstr>Wingdings</vt:lpstr>
      <vt:lpstr>17_Default Design</vt:lpstr>
      <vt:lpstr> Revised Noncommissioned  Officer Evaluation Reporting System</vt:lpstr>
      <vt:lpstr>Agenda</vt:lpstr>
      <vt:lpstr>Background</vt:lpstr>
      <vt:lpstr>Approved Changes</vt:lpstr>
      <vt:lpstr>Approved Changes</vt:lpstr>
      <vt:lpstr>NCOER Support Form – Page 1</vt:lpstr>
      <vt:lpstr>NCOER Support Form – Page 2</vt:lpstr>
      <vt:lpstr>DA Form 2166-9 Series Front Page</vt:lpstr>
      <vt:lpstr>Direct-level Report (SGT) – Page 2</vt:lpstr>
      <vt:lpstr>Organizational-level Report (SSG-1SG/MSG) – Page 2</vt:lpstr>
      <vt:lpstr>Strategic-level Report (CSM/SGM) – Page 2</vt:lpstr>
      <vt:lpstr>PowerPoint Presentation</vt:lpstr>
      <vt:lpstr>PowerPoint Presentation</vt:lpstr>
      <vt:lpstr>Summary</vt:lpstr>
      <vt:lpstr>PowerPoint Presentation</vt:lpstr>
    </vt:vector>
  </TitlesOfParts>
  <Company>U.S.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Administrator;roland.j.dore.mil@mail.mil</dc:creator>
  <cp:lastModifiedBy>Elmore, Michael J CIV</cp:lastModifiedBy>
  <cp:revision>664</cp:revision>
  <cp:lastPrinted>2015-04-09T23:21:15Z</cp:lastPrinted>
  <dcterms:created xsi:type="dcterms:W3CDTF">2013-08-27T21:11:28Z</dcterms:created>
  <dcterms:modified xsi:type="dcterms:W3CDTF">2015-10-08T18:26:13Z</dcterms:modified>
</cp:coreProperties>
</file>